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Lst>
  <p:sldSz cy="5143500" cx="9144000"/>
  <p:notesSz cx="6858000" cy="9144000"/>
  <p:embeddedFontLst>
    <p:embeddedFont>
      <p:font typeface="Raleway"/>
      <p:regular r:id="rId163"/>
      <p:bold r:id="rId164"/>
      <p:italic r:id="rId165"/>
      <p:boldItalic r:id="rId166"/>
    </p:embeddedFont>
    <p:embeddedFont>
      <p:font typeface="Roboto"/>
      <p:regular r:id="rId167"/>
      <p:bold r:id="rId168"/>
      <p:italic r:id="rId169"/>
      <p:boldItalic r:id="rId170"/>
    </p:embeddedFont>
    <p:embeddedFont>
      <p:font typeface="Raleway ExtraBold"/>
      <p:bold r:id="rId171"/>
      <p:boldItalic r:id="rId172"/>
    </p:embeddedFont>
    <p:embeddedFont>
      <p:font typeface="Raleway Medium"/>
      <p:regular r:id="rId173"/>
      <p:bold r:id="rId174"/>
      <p:italic r:id="rId175"/>
      <p:boldItalic r:id="rId1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Long Thanh Nguyen"/>
  <p:cmAuthor clrIdx="1" id="1" initials="" lastIdx="2" name="Tung Thanh Dang"/>
  <p:cmAuthor clrIdx="2" id="2" initials="" lastIdx="2" name="Shin Ho Jung"/>
  <p:cmAuthor clrIdx="3" id="3" initials="" lastIdx="1" name="Jui-Wei Ch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9AD550-1F68-4905-989B-A67338FEA8C0}">
  <a:tblStyle styleId="{599AD550-1F68-4905-989B-A67338FEA8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176" Type="http://schemas.openxmlformats.org/officeDocument/2006/relationships/font" Target="fonts/RalewayMedium-boldItalic.fntdata"/><Relationship Id="rId36" Type="http://schemas.openxmlformats.org/officeDocument/2006/relationships/slide" Target="slides/slide29.xml"/><Relationship Id="rId175" Type="http://schemas.openxmlformats.org/officeDocument/2006/relationships/font" Target="fonts/RalewayMedium-italic.fntdata"/><Relationship Id="rId39" Type="http://schemas.openxmlformats.org/officeDocument/2006/relationships/slide" Target="slides/slide32.xml"/><Relationship Id="rId174" Type="http://schemas.openxmlformats.org/officeDocument/2006/relationships/font" Target="fonts/RalewayMedium-bold.fntdata"/><Relationship Id="rId38" Type="http://schemas.openxmlformats.org/officeDocument/2006/relationships/slide" Target="slides/slide31.xml"/><Relationship Id="rId173" Type="http://schemas.openxmlformats.org/officeDocument/2006/relationships/font" Target="fonts/RalewayMedium-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commentAuthors" Target="commentAuthors.xml"/><Relationship Id="rId147" Type="http://schemas.openxmlformats.org/officeDocument/2006/relationships/slide" Target="slides/slide140.xml"/><Relationship Id="rId6" Type="http://schemas.openxmlformats.org/officeDocument/2006/relationships/slideMaster" Target="slideMasters/slideMaster1.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font" Target="fonts/RalewayExtraBold-boldItalic.fntdata"/><Relationship Id="rId65" Type="http://schemas.openxmlformats.org/officeDocument/2006/relationships/slide" Target="slides/slide58.xml"/><Relationship Id="rId171" Type="http://schemas.openxmlformats.org/officeDocument/2006/relationships/font" Target="fonts/RalewayExtraBold-bold.fntdata"/><Relationship Id="rId68" Type="http://schemas.openxmlformats.org/officeDocument/2006/relationships/slide" Target="slides/slide61.xml"/><Relationship Id="rId170" Type="http://schemas.openxmlformats.org/officeDocument/2006/relationships/font" Target="fonts/Roboto-boldItalic.fntdata"/><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font" Target="fonts/Raleway-italic.fntdata"/><Relationship Id="rId69" Type="http://schemas.openxmlformats.org/officeDocument/2006/relationships/slide" Target="slides/slide62.xml"/><Relationship Id="rId164" Type="http://schemas.openxmlformats.org/officeDocument/2006/relationships/font" Target="fonts/Raleway-bold.fntdata"/><Relationship Id="rId163" Type="http://schemas.openxmlformats.org/officeDocument/2006/relationships/font" Target="fonts/Raleway-regular.fntdata"/><Relationship Id="rId162" Type="http://schemas.openxmlformats.org/officeDocument/2006/relationships/slide" Target="slides/slide155.xml"/><Relationship Id="rId169" Type="http://schemas.openxmlformats.org/officeDocument/2006/relationships/font" Target="fonts/Roboto-italic.fntdata"/><Relationship Id="rId168" Type="http://schemas.openxmlformats.org/officeDocument/2006/relationships/font" Target="fonts/Roboto-bold.fntdata"/><Relationship Id="rId167" Type="http://schemas.openxmlformats.org/officeDocument/2006/relationships/font" Target="fonts/Roboto-regular.fntdata"/><Relationship Id="rId166" Type="http://schemas.openxmlformats.org/officeDocument/2006/relationships/font" Target="fonts/Raleway-boldItalic.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3-12T00:51:57.299">
    <p:pos x="3390" y="2167"/>
    <p:text>what dataset do you mean here?</p:text>
  </p:cm>
  <p:cm authorId="0" idx="2" dt="2024-03-12T00:18:41.015">
    <p:pos x="3390" y="2167"/>
    <p:text>wait it will not make sense tho for audience those since they would think predicting GIC is the same with predicting Magnetic Perturbation, which they are not</p:text>
  </p:cm>
  <p:cm authorId="0" idx="3" dt="2024-03-12T00:19:48.401">
    <p:pos x="3390" y="2167"/>
    <p:text>if you mean same features as from Magnetic Perturbation prediction dataset, I guess you should break down into join between 3 datasets: OMNI, SuperMAG and GIC itself.</p:text>
  </p:cm>
  <p:cm authorId="1" idx="1" dt="2024-03-12T00:20:05.823">
    <p:pos x="3390" y="2167"/>
    <p:text>I will only mentions using the changes in dbn_nez and she_nez</p:text>
  </p:cm>
  <p:cm authorId="0" idx="4" dt="2024-03-12T00:22:25.084">
    <p:pos x="3390" y="2167"/>
    <p:text>so then, we should put SuperMAG data then, those fields are from SuperMAG data.</p:text>
  </p:cm>
  <p:cm authorId="0" idx="5" dt="2024-03-12T00:29:45.171">
    <p:pos x="3390" y="2167"/>
    <p:text>You should also adjust the diagram, since it is currently shown as left join. Did you do left join? Or inner join?</p:text>
  </p:cm>
  <p:cm authorId="1" idx="2" dt="2024-03-12T00:33:04.983">
    <p:pos x="3390" y="2167"/>
    <p:text>inner join</p:text>
  </p:cm>
  <p:cm authorId="0" idx="6" dt="2024-03-12T00:34:07.801">
    <p:pos x="3390" y="2167"/>
    <p:text>so it should be colored only the intersection part of 2 circles</p:text>
  </p:cm>
  <p:cm authorId="2" idx="1" dt="2024-03-12T00:51:57.299">
    <p:pos x="3390" y="2167"/>
    <p:text>so the lowest box is gonna be off the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4-03-12T01:47:03.866">
    <p:pos x="196" y="725"/>
    <p:text>@juiwei@uw.edu hey chris, what you think about what i wrote for your team. adjust as you see fit
_Reassigned to juiwei@uw.edu_</p:text>
  </p:cm>
  <p:cm authorId="3" idx="1" dt="2024-03-12T01:47:03.866">
    <p:pos x="196" y="725"/>
    <p:text>Hey Sean, yeah I think this is great. Thank you</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4-08T08:00:45.869">
    <p:pos x="196" y="280"/>
    <p:text>@tdang21@uw.edu , please update your GIC values part here. Do you have any updates for this? If not, you can delete this slide.
_Assigned to tdang21@uw.edu_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178cacd44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178cacd44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c16ebecc6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c16ebecc6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baf837a65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baf837a65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6864751d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6864751d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c16ebecc6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c16ebecc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c16ebecc6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c16ebecc6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c16ebecc6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c16ebecc6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6d7cf7f5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6d7cf7f5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c6501311f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c6501311f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c61419e73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c61419e73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6c753ac9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6c753ac9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178cacd44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178cacd44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c61419e73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c61419e7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c61419e73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c61419e73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6d03645e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6d03645e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6d03645e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6d03645e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6d03645e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6d03645e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6d03645ef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6d03645ef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c9f13170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c9f13170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c9f13170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c9f13170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ca033411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ca033411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ce5c99a6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ce5c99a6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178cacd44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178cacd44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ce5c99a6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ce5c99a6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ce5c99a62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ce5c99a62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6d7cf7f5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6d7cf7f5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6d7cf7f55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6d7cf7f55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d7cf7f55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6d7cf7f55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6d7cf7f55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6d7cf7f55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6fb0a3e4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6fb0a3e4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6fb18c68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6fb18c68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6fb18c68c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6fb18c68c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6fb18c68c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6fb18c68c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178cacd44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178cacd44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ff5d6d70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ff5d6d70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ff5d6d709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ff5d6d70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b1cb41297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b1cb41297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c1817744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c1817744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c1817744e1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c1817744e1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c1817744e1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c1817744e1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6b50fd4b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6b50fd4b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c1dd97568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2c1dd97568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c1dd975681_3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c1dd975681_3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c1dd975681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c1dd975681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178cacd44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178cacd44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c1dd97568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c1dd97568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c7fd1e6e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c7fd1e6e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6d7cf7f55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26d7cf7f55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6d7cf7f55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26d7cf7f55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6d7cf7f55f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6d7cf7f55f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6d7cf7f55f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6d7cf7f55f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6fbf2a22d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6fbf2a22d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cc4cfacf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cc4cfacf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cc4cfacf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cc4cfacf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70f235914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70f235914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178cacd44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178cacd44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270f23591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270f23591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70f235914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270f235914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70f235914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70f235914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70f235914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270f235914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70f23591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70f23591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70f235914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70f235914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178cacd44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178cacd44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178cacd44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c178cacd44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178cacd44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178cacd44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178cacd4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178cacd4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16ebecc6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16ebecc6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178cacd44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178cacd44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178cacd44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178cacd44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178cacd44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178cacd44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178cacd4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178cacd44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178cacd44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178cacd44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integrate the data for ML team for them to take the timeline and coordinates into ML feature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11e6e56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11e6e56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integrate the data for ML team for them to take the timeline and coordinates into ML feature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c6a2a183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6c6a2a183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7f36f4a0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7f36f4a0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7fd1e6eb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7fd1e6eb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7fd1e6e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7fd1e6e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1b90dbb0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1b90dbb0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GICs can create great damage into our critical electrical infrastructure, causing power outages that can last for hours and millions of dollars in damage.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7f36f4a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7f36f4a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7f36f4a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7f36f4a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7f36f4a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7f36f4a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ca2566c8c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ca2566c8c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c989e85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c989e850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c989e850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c989e850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989e850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c989e850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c3f7cb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c3f7cb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cc3f7cb2a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cc3f7cb2a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ce03ad2b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ce03ad2b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fbaf158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fbaf158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ce03ad2b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ce03ad2b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ce03ad2bc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ce03ad2bc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ce03ad2bc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ce03ad2bc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ce4ea372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ce4ea372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ce4ea372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ce4ea372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e4ea3725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ce4ea3725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ce4ea3725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ce4ea3725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ce4ea372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ce4ea372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fa93627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6fa93627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fa93627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fa93627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11d7b29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11d7b29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6fa93627f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6fa93627f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d13693aa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d13693aa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d13693aa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d13693aa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d13693aa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d13693aa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7030b44e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7030b44e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7030b44e7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7030b44e7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7030b44e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7030b44e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7060ce6a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7060ce6a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70d5beee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70d5beee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70d5beeea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70d5beeea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178cacd44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178cacd44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1" marL="914400" rtl="0" algn="l">
              <a:lnSpc>
                <a:spcPct val="115000"/>
              </a:lnSpc>
              <a:spcBef>
                <a:spcPts val="0"/>
              </a:spcBef>
              <a:spcAft>
                <a:spcPts val="0"/>
              </a:spcAft>
              <a:buClr>
                <a:schemeClr val="dk1"/>
              </a:buClr>
              <a:buSzPts val="1700"/>
              <a:buFont typeface="Calibri"/>
              <a:buChar char="○"/>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70d5beeea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70d5beeea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db75880b8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db75880b8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db75880b8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db75880b8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db75880b8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db75880b8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db75880b8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db75880b8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711e6e56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711e6e56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de2c926c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de2c926c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de2c926c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de2c926c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711e6e56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711e6e56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cc6345117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cc6345117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178cacd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178cacd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1200"/>
              <a:t>After peaking into the data, there are dozens of powergrid hazard happened around “</a:t>
            </a:r>
            <a:r>
              <a:rPr lang="en" sz="1200">
                <a:solidFill>
                  <a:srgbClr val="4A86E8"/>
                </a:solidFill>
              </a:rPr>
              <a:t>Mar 13” </a:t>
            </a:r>
            <a:r>
              <a:rPr lang="en" sz="1200"/>
              <a:t>at the similar location </a:t>
            </a:r>
            <a:r>
              <a:rPr lang="en" sz="1200">
                <a:solidFill>
                  <a:srgbClr val="4A86E8"/>
                </a:solidFill>
              </a:rPr>
              <a:t>“latitude41~43 : longtitude -70~-73”</a:t>
            </a:r>
            <a:r>
              <a:rPr lang="en" sz="1200"/>
              <a:t>. In the SuperMAG data of 1989 A.D, the nearest station is “Ottawa station”</a:t>
            </a:r>
            <a:endParaRPr sz="1200"/>
          </a:p>
          <a:p>
            <a:pPr indent="0" lvl="0" marL="0" rtl="0" algn="l">
              <a:spcBef>
                <a:spcPts val="1800"/>
              </a:spcBef>
              <a:spcAft>
                <a:spcPts val="0"/>
              </a:spcAft>
              <a:buNone/>
            </a:pPr>
            <a:r>
              <a:rPr lang="en" sz="1200"/>
              <a:t>Found out the dB/dt is indeed variate during the time period where hazard occurred. Both magnetic field variation in a local coordinate system (nez) and in a geographic coordinate system(geo) have similar reaction. Thinking it is possible to take these parameter into our model. </a:t>
            </a:r>
            <a:endParaRPr sz="1200"/>
          </a:p>
          <a:p>
            <a:pPr indent="0" lvl="0" marL="0" rtl="0" algn="l">
              <a:spcBef>
                <a:spcPts val="0"/>
              </a:spcBef>
              <a:spcAft>
                <a:spcPts val="0"/>
              </a:spcAft>
              <a:buNone/>
            </a:pPr>
            <a:r>
              <a:rPr lang="en" sz="1200"/>
              <a:t>(The hazard occurred Mar 13 1989, the data of this chart starts from Mar 13, 00:00:00 to Apr 09, 23:59:00 )</a:t>
            </a:r>
            <a:endParaRPr sz="1200"/>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ca2565b8f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ca2565b8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cc6345117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cc6345117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cc6345117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cc6345117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cc6345117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cc6345117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cc6345117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cc6345117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cc6345117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cc6345117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cc6345117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cc6345117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cc6345117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cc6345117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ce8fe270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ce8fe270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ce8fe270a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ce8fe270a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178cacd4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178cacd4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ce8fe270a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ce8fe270a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ce8fe270a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ce8fe270a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6fbf2a22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6fbf2a22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6fbf2a22d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6fbf2a22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6fbf2a22d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6fbf2a22d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6fbf2a22d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6fbf2a22d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7060ce6a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7060ce6a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7060ce6a0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7060ce6a0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7060ce6a0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7060ce6a0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7060ce6a0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7060ce6a0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178cacd44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178cacd44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7060ce6a0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7060ce6a0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7060ce6a0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7060ce6a0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c81cbbaa2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c81cbbaa2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c81cbbaa2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c81cbbaa2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c81cbbaa2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c81cbbaa2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c1dd97568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c1dd97568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Extreme value theory (EVT) is concerned with the occurrence and sizes of</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rare events, be they larger or smaller than usual.</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The first method is partitioning it into blocks of equal duration and locating maximum values within each block), fit a generalized extreme value distribution (GEV) GEV </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One argument against this approach is that</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use of maxima alone is wasteful of data: most of the information in the</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sample is ignored.</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the second method relies on extracting peak values above a certain threshold from a</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continuous record, then declustering the exceedance time series , then selecting only the highest values within each cluster).</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Generalized Pareto distribution.</a:t>
            </a:r>
            <a:endParaRPr sz="1200">
              <a:solidFill>
                <a:schemeClr val="dk1"/>
              </a:solidFill>
              <a:highlight>
                <a:srgbClr val="FFFFFF"/>
              </a:highlight>
              <a:latin typeface="Calibri"/>
              <a:ea typeface="Calibri"/>
              <a:cs typeface="Calibri"/>
              <a:sym typeface="Calibri"/>
            </a:endParaRPr>
          </a:p>
          <a:p>
            <a:pPr indent="0" lvl="0" marL="0" rtl="0" algn="l">
              <a:lnSpc>
                <a:spcPct val="95000"/>
              </a:lnSpc>
              <a:spcBef>
                <a:spcPts val="0"/>
              </a:spcBef>
              <a:spcAft>
                <a:spcPts val="1200"/>
              </a:spcAft>
              <a:buClr>
                <a:schemeClr val="dk1"/>
              </a:buClr>
              <a:buSzPts val="275"/>
              <a:buFont typeface="Arial"/>
              <a:buNone/>
            </a:pPr>
            <a:r>
              <a:rPr lang="en" sz="1250">
                <a:solidFill>
                  <a:schemeClr val="dk1"/>
                </a:solidFill>
                <a:latin typeface="Source Sans Pro"/>
                <a:ea typeface="Source Sans Pro"/>
                <a:cs typeface="Source Sans Pro"/>
                <a:sym typeface="Source Sans Pro"/>
              </a:rPr>
              <a:t>A third approach the so-called r-largest order statistics represents a compromise between the block maxima and peak over threshold approach.</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6b50fd4bb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6b50fd4bb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employed the Pyextremes package, we conducted an analysis of peak over threshold values for all (GIC) monitors during the event that occurred in March 2023."</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chemeClr val="dk1"/>
                </a:solidFill>
                <a:latin typeface="Source Sans Pro"/>
                <a:ea typeface="Source Sans Pro"/>
                <a:cs typeface="Source Sans Pro"/>
                <a:sym typeface="Source Sans Pro"/>
              </a:rPr>
              <a:t>The density of extreme GIC values is concentrated around the East Coast, particularly near Washington, D.C., and in the Michigan area.</a:t>
            </a:r>
            <a:endParaRPr sz="13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Moving forward, our focus will be on further analyzing peak over threshold values of monitors in the high-risk region ,</a:t>
            </a:r>
            <a:r>
              <a:rPr lang="en" sz="1200">
                <a:solidFill>
                  <a:schemeClr val="dk1"/>
                </a:solidFill>
                <a:highlight>
                  <a:srgbClr val="FFFFFF"/>
                </a:highlight>
                <a:latin typeface="Calibri"/>
                <a:ea typeface="Calibri"/>
                <a:cs typeface="Calibri"/>
                <a:sym typeface="Calibri"/>
              </a:rPr>
              <a:t>fit the generalized Pareto distribution, </a:t>
            </a:r>
            <a:r>
              <a:rPr lang="en" sz="1200">
                <a:solidFill>
                  <a:srgbClr val="0D0D0D"/>
                </a:solidFill>
                <a:highlight>
                  <a:srgbClr val="FFFFFF"/>
                </a:highlight>
                <a:latin typeface="Roboto"/>
                <a:ea typeface="Roboto"/>
                <a:cs typeface="Roboto"/>
                <a:sym typeface="Roboto"/>
              </a:rPr>
              <a:t>get </a:t>
            </a:r>
            <a:r>
              <a:rPr lang="en" sz="1200">
                <a:solidFill>
                  <a:srgbClr val="0D0D0D"/>
                </a:solidFill>
                <a:highlight>
                  <a:srgbClr val="FFFFFF"/>
                </a:highlight>
                <a:latin typeface="Roboto"/>
                <a:ea typeface="Roboto"/>
                <a:cs typeface="Roboto"/>
                <a:sym typeface="Roboto"/>
              </a:rPr>
              <a:t>the return level . Then we will have a better understanding of the m-year return level, which represents the high quantile for which the probability that the annual maximum exceeds this quantile is 1/�</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Provide insight into the likelihood and severity of extreme events within a given timeframe</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50">
                <a:solidFill>
                  <a:schemeClr val="dk1"/>
                </a:solidFill>
                <a:highlight>
                  <a:srgbClr val="FFFFFF"/>
                </a:highlight>
                <a:latin typeface="Roboto"/>
                <a:ea typeface="Roboto"/>
                <a:cs typeface="Roboto"/>
                <a:sym typeface="Roboto"/>
              </a:rPr>
              <a:t>Mean Residual Life</a:t>
            </a:r>
            <a:endParaRPr sz="12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b1cb4129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b1cb4129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c16ebecc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c16ebecc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c16ebecc6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c16ebecc6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rtl="0"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rtl="0"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rtl="0"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rtl="0"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rtl="0"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rtl="0"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rtl="0"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rtl="0"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Source Sans Pro"/>
                <a:ea typeface="Source Sans Pro"/>
                <a:cs typeface="Source Sans Pro"/>
                <a:sym typeface="Source Sans Pro"/>
              </a:defRPr>
            </a:lvl1pPr>
            <a:lvl2pPr lvl="1" rtl="0" algn="r">
              <a:buNone/>
              <a:defRPr sz="1000">
                <a:solidFill>
                  <a:schemeClr val="lt2"/>
                </a:solidFill>
                <a:latin typeface="Source Sans Pro"/>
                <a:ea typeface="Source Sans Pro"/>
                <a:cs typeface="Source Sans Pro"/>
                <a:sym typeface="Source Sans Pro"/>
              </a:defRPr>
            </a:lvl2pPr>
            <a:lvl3pPr lvl="2" rtl="0" algn="r">
              <a:buNone/>
              <a:defRPr sz="1000">
                <a:solidFill>
                  <a:schemeClr val="lt2"/>
                </a:solidFill>
                <a:latin typeface="Source Sans Pro"/>
                <a:ea typeface="Source Sans Pro"/>
                <a:cs typeface="Source Sans Pro"/>
                <a:sym typeface="Source Sans Pro"/>
              </a:defRPr>
            </a:lvl3pPr>
            <a:lvl4pPr lvl="3" rtl="0" algn="r">
              <a:buNone/>
              <a:defRPr sz="1000">
                <a:solidFill>
                  <a:schemeClr val="lt2"/>
                </a:solidFill>
                <a:latin typeface="Source Sans Pro"/>
                <a:ea typeface="Source Sans Pro"/>
                <a:cs typeface="Source Sans Pro"/>
                <a:sym typeface="Source Sans Pro"/>
              </a:defRPr>
            </a:lvl4pPr>
            <a:lvl5pPr lvl="4" rtl="0" algn="r">
              <a:buNone/>
              <a:defRPr sz="1000">
                <a:solidFill>
                  <a:schemeClr val="lt2"/>
                </a:solidFill>
                <a:latin typeface="Source Sans Pro"/>
                <a:ea typeface="Source Sans Pro"/>
                <a:cs typeface="Source Sans Pro"/>
                <a:sym typeface="Source Sans Pro"/>
              </a:defRPr>
            </a:lvl5pPr>
            <a:lvl6pPr lvl="5" rtl="0" algn="r">
              <a:buNone/>
              <a:defRPr sz="1000">
                <a:solidFill>
                  <a:schemeClr val="lt2"/>
                </a:solidFill>
                <a:latin typeface="Source Sans Pro"/>
                <a:ea typeface="Source Sans Pro"/>
                <a:cs typeface="Source Sans Pro"/>
                <a:sym typeface="Source Sans Pro"/>
              </a:defRPr>
            </a:lvl6pPr>
            <a:lvl7pPr lvl="6" rtl="0" algn="r">
              <a:buNone/>
              <a:defRPr sz="1000">
                <a:solidFill>
                  <a:schemeClr val="lt2"/>
                </a:solidFill>
                <a:latin typeface="Source Sans Pro"/>
                <a:ea typeface="Source Sans Pro"/>
                <a:cs typeface="Source Sans Pro"/>
                <a:sym typeface="Source Sans Pro"/>
              </a:defRPr>
            </a:lvl7pPr>
            <a:lvl8pPr lvl="7" rtl="0" algn="r">
              <a:buNone/>
              <a:defRPr sz="1000">
                <a:solidFill>
                  <a:schemeClr val="lt2"/>
                </a:solidFill>
                <a:latin typeface="Source Sans Pro"/>
                <a:ea typeface="Source Sans Pro"/>
                <a:cs typeface="Source Sans Pro"/>
                <a:sym typeface="Source Sans Pro"/>
              </a:defRPr>
            </a:lvl8pPr>
            <a:lvl9pPr lvl="8" rtl="0"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drive.google.com/file/d/1zH1euCvbpTFn0hBUtVPJSZpNA1TVxe-G/view" TargetMode="External"/><Relationship Id="rId4" Type="http://schemas.openxmlformats.org/officeDocument/2006/relationships/image" Target="../media/image144.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3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36.png"/><Relationship Id="rId4" Type="http://schemas.openxmlformats.org/officeDocument/2006/relationships/image" Target="../media/image15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48.png"/><Relationship Id="rId4" Type="http://schemas.openxmlformats.org/officeDocument/2006/relationships/image" Target="../media/image14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6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4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5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5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6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6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5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6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6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6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6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7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6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6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drive.google.com/file/d/1TTHMRBsVKfnOpBTSA6K5aB-NgK8Z13JQ/view" TargetMode="External"/><Relationship Id="rId4" Type="http://schemas.openxmlformats.org/officeDocument/2006/relationships/image" Target="../media/image15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64.png"/><Relationship Id="rId4" Type="http://schemas.openxmlformats.org/officeDocument/2006/relationships/image" Target="../media/image17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84.png"/><Relationship Id="rId4" Type="http://schemas.openxmlformats.org/officeDocument/2006/relationships/image" Target="../media/image174.png"/><Relationship Id="rId5" Type="http://schemas.openxmlformats.org/officeDocument/2006/relationships/image" Target="../media/image177.png"/><Relationship Id="rId6" Type="http://schemas.openxmlformats.org/officeDocument/2006/relationships/image" Target="../media/image171.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82.png"/><Relationship Id="rId4" Type="http://schemas.openxmlformats.org/officeDocument/2006/relationships/image" Target="../media/image179.png"/><Relationship Id="rId9" Type="http://schemas.openxmlformats.org/officeDocument/2006/relationships/image" Target="../media/image178.png"/><Relationship Id="rId5" Type="http://schemas.openxmlformats.org/officeDocument/2006/relationships/image" Target="../media/image180.png"/><Relationship Id="rId6" Type="http://schemas.openxmlformats.org/officeDocument/2006/relationships/image" Target="../media/image173.png"/><Relationship Id="rId7" Type="http://schemas.openxmlformats.org/officeDocument/2006/relationships/image" Target="../media/image194.png"/><Relationship Id="rId8" Type="http://schemas.openxmlformats.org/officeDocument/2006/relationships/image" Target="../media/image18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8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7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8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85.png"/><Relationship Id="rId4" Type="http://schemas.openxmlformats.org/officeDocument/2006/relationships/image" Target="../media/image19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8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comments" Target="../comments/commen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9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comments" Target="../comments/commen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s://data.nasa.gov/dataset/Soil-Thermal-Conductivity-Data-FIFE-/7xzv-22eg/about_data" TargetMode="External"/><Relationship Id="rId4" Type="http://schemas.openxmlformats.org/officeDocument/2006/relationships/hyperlink" Target="https://data.nasa.gov/dataset/Soil-Hydraulic-Conductivity-Data-FIFE-/4mtj-4xax/about_data" TargetMode="External"/><Relationship Id="rId5" Type="http://schemas.openxmlformats.org/officeDocument/2006/relationships/hyperlink" Target="https://agupubs.onlinelibrary.wiley.com/doi/10.1029/2022SW003045"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hyperlink" Target="https://docs.google.com/document/d/1VVmNB5LsLsf1u5qt6WPwspo1vVfizipKmeD8_qa7yXw/edit?usp=sharing"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hyperlink" Target="https://drive.google.com/file/d/18QpAvBXr11QNdLvcE7L2n1puiCCdW2Wn/view?usp=drive_link" TargetMode="External"/><Relationship Id="rId4" Type="http://schemas.openxmlformats.org/officeDocument/2006/relationships/hyperlink" Target="https://drive.google.com/file/d/1i2a-0amE3K7XUh3R32qbUSmvzzP4nync/view?usp=sharing" TargetMode="External"/><Relationship Id="rId5" Type="http://schemas.openxmlformats.org/officeDocument/2006/relationships/image" Target="../media/image187.png"/><Relationship Id="rId6" Type="http://schemas.openxmlformats.org/officeDocument/2006/relationships/image" Target="../media/image19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9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comments" Target="../comments/comment3.xml"/><Relationship Id="rId4" Type="http://schemas.openxmlformats.org/officeDocument/2006/relationships/hyperlink" Target="https://drive.google.com/drive/u/1/folders/1ewSfOZYVH2IaaZEUkvaN1x7gfVZ90BNy" TargetMode="External"/><Relationship Id="rId5" Type="http://schemas.openxmlformats.org/officeDocument/2006/relationships/image" Target="../media/image19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95.png"/><Relationship Id="rId4" Type="http://schemas.openxmlformats.org/officeDocument/2006/relationships/image" Target="../media/image204.png"/><Relationship Id="rId5" Type="http://schemas.openxmlformats.org/officeDocument/2006/relationships/image" Target="../media/image192.png"/><Relationship Id="rId6" Type="http://schemas.openxmlformats.org/officeDocument/2006/relationships/image" Target="../media/image20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200.png"/><Relationship Id="rId4" Type="http://schemas.openxmlformats.org/officeDocument/2006/relationships/image" Target="../media/image20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9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20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201.png"/><Relationship Id="rId4" Type="http://schemas.openxmlformats.org/officeDocument/2006/relationships/image" Target="../media/image19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206.png"/><Relationship Id="rId4" Type="http://schemas.openxmlformats.org/officeDocument/2006/relationships/image" Target="../media/image20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7.png"/><Relationship Id="rId6"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8.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3.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7.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4.png"/><Relationship Id="rId4" Type="http://schemas.openxmlformats.org/officeDocument/2006/relationships/image" Target="../media/image76.png"/><Relationship Id="rId5"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9.pn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7.png"/><Relationship Id="rId4" Type="http://schemas.openxmlformats.org/officeDocument/2006/relationships/image" Target="../media/image60.png"/><Relationship Id="rId5"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9.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1.png"/><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0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1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0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8.png"/><Relationship Id="rId4" Type="http://schemas.openxmlformats.org/officeDocument/2006/relationships/image" Target="../media/image87.png"/><Relationship Id="rId5" Type="http://schemas.openxmlformats.org/officeDocument/2006/relationships/image" Target="../media/image99.png"/><Relationship Id="rId6"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9.png"/><Relationship Id="rId4" Type="http://schemas.openxmlformats.org/officeDocument/2006/relationships/image" Target="../media/image96.png"/><Relationship Id="rId5" Type="http://schemas.openxmlformats.org/officeDocument/2006/relationships/image" Target="../media/image93.png"/><Relationship Id="rId6" Type="http://schemas.openxmlformats.org/officeDocument/2006/relationships/image" Target="../media/image10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5.png"/><Relationship Id="rId4" Type="http://schemas.openxmlformats.org/officeDocument/2006/relationships/image" Target="../media/image94.png"/><Relationship Id="rId5" Type="http://schemas.openxmlformats.org/officeDocument/2006/relationships/image" Target="../media/image92.png"/><Relationship Id="rId6"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0.png"/><Relationship Id="rId4" Type="http://schemas.openxmlformats.org/officeDocument/2006/relationships/image" Target="../media/image107.png"/><Relationship Id="rId5" Type="http://schemas.openxmlformats.org/officeDocument/2006/relationships/image" Target="../media/image102.png"/><Relationship Id="rId6" Type="http://schemas.openxmlformats.org/officeDocument/2006/relationships/image" Target="../media/image9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11.png"/><Relationship Id="rId4" Type="http://schemas.openxmlformats.org/officeDocument/2006/relationships/image" Target="../media/image114.png"/><Relationship Id="rId5" Type="http://schemas.openxmlformats.org/officeDocument/2006/relationships/image" Target="../media/image118.png"/><Relationship Id="rId6" Type="http://schemas.openxmlformats.org/officeDocument/2006/relationships/image" Target="../media/image11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21.png"/><Relationship Id="rId6"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13.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23.png"/><Relationship Id="rId4" Type="http://schemas.openxmlformats.org/officeDocument/2006/relationships/image" Target="../media/image142.png"/><Relationship Id="rId5" Type="http://schemas.openxmlformats.org/officeDocument/2006/relationships/image" Target="../media/image137.png"/><Relationship Id="rId6" Type="http://schemas.openxmlformats.org/officeDocument/2006/relationships/image" Target="../media/image1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20.png"/><Relationship Id="rId4" Type="http://schemas.openxmlformats.org/officeDocument/2006/relationships/image" Target="../media/image133.png"/><Relationship Id="rId5" Type="http://schemas.openxmlformats.org/officeDocument/2006/relationships/image" Target="../media/image127.png"/><Relationship Id="rId6" Type="http://schemas.openxmlformats.org/officeDocument/2006/relationships/image" Target="../media/image13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30.png"/><Relationship Id="rId4" Type="http://schemas.openxmlformats.org/officeDocument/2006/relationships/image" Target="../media/image124.png"/><Relationship Id="rId5" Type="http://schemas.openxmlformats.org/officeDocument/2006/relationships/image" Target="../media/image126.png"/><Relationship Id="rId6" Type="http://schemas.openxmlformats.org/officeDocument/2006/relationships/image" Target="../media/image11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29.png"/><Relationship Id="rId4" Type="http://schemas.openxmlformats.org/officeDocument/2006/relationships/image" Target="../media/image12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38.png"/><Relationship Id="rId4" Type="http://schemas.openxmlformats.org/officeDocument/2006/relationships/image" Target="../media/image13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25.png"/><Relationship Id="rId4" Type="http://schemas.openxmlformats.org/officeDocument/2006/relationships/image" Target="../media/image1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39.png"/><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3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224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1740"/>
              <a:t>UW</a:t>
            </a:r>
            <a:r>
              <a:rPr lang="en" sz="1740"/>
              <a:t> ENGINE - SPRING 2024 </a:t>
            </a:r>
            <a:endParaRPr sz="1740"/>
          </a:p>
          <a:p>
            <a:pPr indent="0" lvl="0" marL="0" rtl="0" algn="l">
              <a:spcBef>
                <a:spcPts val="0"/>
              </a:spcBef>
              <a:spcAft>
                <a:spcPts val="0"/>
              </a:spcAft>
              <a:buSzPts val="990"/>
              <a:buNone/>
            </a:pPr>
            <a:r>
              <a:rPr lang="en" sz="3180"/>
              <a:t>NASA</a:t>
            </a:r>
            <a:r>
              <a:rPr lang="en" sz="3180"/>
              <a:t> -</a:t>
            </a:r>
            <a:r>
              <a:rPr lang="en" sz="3180"/>
              <a:t> Jet Propulsion Laboratory</a:t>
            </a:r>
            <a:br>
              <a:rPr lang="en" sz="3180"/>
            </a:br>
            <a:r>
              <a:rPr lang="en" sz="3180"/>
              <a:t>Data Science </a:t>
            </a:r>
            <a:r>
              <a:rPr lang="en" sz="3180"/>
              <a:t>for Scientific </a:t>
            </a:r>
            <a:r>
              <a:rPr lang="en" sz="3180"/>
              <a:t>Discovery</a:t>
            </a:r>
            <a:endParaRPr sz="3180"/>
          </a:p>
        </p:txBody>
      </p:sp>
      <p:sp>
        <p:nvSpPr>
          <p:cNvPr id="59" name="Google Shape;59;p13"/>
          <p:cNvSpPr txBox="1"/>
          <p:nvPr>
            <p:ph idx="1" type="subTitle"/>
          </p:nvPr>
        </p:nvSpPr>
        <p:spPr>
          <a:xfrm>
            <a:off x="4705975" y="3015925"/>
            <a:ext cx="3963600" cy="1606200"/>
          </a:xfrm>
          <a:prstGeom prst="rect">
            <a:avLst/>
          </a:prstGeom>
        </p:spPr>
        <p:txBody>
          <a:bodyPr anchorCtr="0" anchor="t" bIns="91425" lIns="91425" spcFirstLastPara="1" rIns="91425" wrap="square" tIns="91425">
            <a:normAutofit fontScale="55000" lnSpcReduction="20000"/>
          </a:bodyPr>
          <a:lstStyle/>
          <a:p>
            <a:pPr indent="0" lvl="0" marL="0" rtl="0" algn="just">
              <a:spcBef>
                <a:spcPts val="0"/>
              </a:spcBef>
              <a:spcAft>
                <a:spcPts val="0"/>
              </a:spcAft>
              <a:buNone/>
            </a:pPr>
            <a:r>
              <a:t/>
            </a:r>
            <a:endParaRPr>
              <a:solidFill>
                <a:schemeClr val="lt1"/>
              </a:solidFill>
            </a:endParaRPr>
          </a:p>
          <a:p>
            <a:pPr indent="0" lvl="0" marL="0" rtl="0" algn="just">
              <a:spcBef>
                <a:spcPts val="0"/>
              </a:spcBef>
              <a:spcAft>
                <a:spcPts val="0"/>
              </a:spcAft>
              <a:buNone/>
            </a:pPr>
            <a:r>
              <a:rPr lang="en">
                <a:solidFill>
                  <a:schemeClr val="lt1"/>
                </a:solidFill>
              </a:rPr>
              <a:t>Chris (Jui-Wei) Chang</a:t>
            </a:r>
            <a:endParaRPr>
              <a:solidFill>
                <a:schemeClr val="lt1"/>
              </a:solidFill>
            </a:endParaRPr>
          </a:p>
          <a:p>
            <a:pPr indent="0" lvl="0" marL="0" rtl="0" algn="just">
              <a:spcBef>
                <a:spcPts val="0"/>
              </a:spcBef>
              <a:spcAft>
                <a:spcPts val="0"/>
              </a:spcAft>
              <a:buNone/>
            </a:pPr>
            <a:r>
              <a:rPr lang="en">
                <a:solidFill>
                  <a:schemeClr val="lt1"/>
                </a:solidFill>
              </a:rPr>
              <a:t>Amy (Shiyun) Zhou </a:t>
            </a:r>
            <a:endParaRPr>
              <a:solidFill>
                <a:schemeClr val="lt1"/>
              </a:solidFill>
            </a:endParaRPr>
          </a:p>
          <a:p>
            <a:pPr indent="0" lvl="0" marL="0" rtl="0" algn="just">
              <a:spcBef>
                <a:spcPts val="0"/>
              </a:spcBef>
              <a:spcAft>
                <a:spcPts val="0"/>
              </a:spcAft>
              <a:buNone/>
            </a:pPr>
            <a:r>
              <a:rPr lang="en">
                <a:solidFill>
                  <a:schemeClr val="lt1"/>
                </a:solidFill>
              </a:rPr>
              <a:t>Doria (Jiaqi) Dong</a:t>
            </a:r>
            <a:endParaRPr>
              <a:solidFill>
                <a:schemeClr val="lt1"/>
              </a:solidFill>
            </a:endParaRPr>
          </a:p>
          <a:p>
            <a:pPr indent="0" lvl="0" marL="0" rtl="0" algn="just">
              <a:spcBef>
                <a:spcPts val="0"/>
              </a:spcBef>
              <a:spcAft>
                <a:spcPts val="0"/>
              </a:spcAft>
              <a:buNone/>
            </a:pPr>
            <a:r>
              <a:rPr lang="en">
                <a:solidFill>
                  <a:schemeClr val="lt1"/>
                </a:solidFill>
              </a:rPr>
              <a:t>Sean Jung</a:t>
            </a:r>
            <a:r>
              <a:rPr lang="en">
                <a:solidFill>
                  <a:schemeClr val="lt1"/>
                </a:solidFill>
              </a:rPr>
              <a:t> </a:t>
            </a:r>
            <a:endParaRPr>
              <a:solidFill>
                <a:schemeClr val="lt1"/>
              </a:solidFill>
            </a:endParaRPr>
          </a:p>
          <a:p>
            <a:pPr indent="0" lvl="0" marL="0" rtl="0" algn="just">
              <a:spcBef>
                <a:spcPts val="0"/>
              </a:spcBef>
              <a:spcAft>
                <a:spcPts val="0"/>
              </a:spcAft>
              <a:buNone/>
            </a:pPr>
            <a:r>
              <a:rPr lang="en">
                <a:solidFill>
                  <a:schemeClr val="lt1"/>
                </a:solidFill>
              </a:rPr>
              <a:t>Long Thanh Nguyen</a:t>
            </a:r>
            <a:endParaRPr>
              <a:solidFill>
                <a:schemeClr val="lt1"/>
              </a:solidFill>
            </a:endParaRPr>
          </a:p>
          <a:p>
            <a:pPr indent="0" lvl="0" marL="0" rtl="0" algn="just">
              <a:spcBef>
                <a:spcPts val="0"/>
              </a:spcBef>
              <a:spcAft>
                <a:spcPts val="0"/>
              </a:spcAft>
              <a:buNone/>
            </a:pPr>
            <a:r>
              <a:rPr lang="en">
                <a:solidFill>
                  <a:schemeClr val="lt1"/>
                </a:solidFill>
              </a:rPr>
              <a:t>Mazzy Chen</a:t>
            </a:r>
            <a:endParaRPr>
              <a:solidFill>
                <a:schemeClr val="lt1"/>
              </a:solidFill>
            </a:endParaRPr>
          </a:p>
          <a:p>
            <a:pPr indent="0" lvl="0" marL="0" rtl="0" algn="just">
              <a:spcBef>
                <a:spcPts val="0"/>
              </a:spcBef>
              <a:spcAft>
                <a:spcPts val="0"/>
              </a:spcAft>
              <a:buNone/>
            </a:pPr>
            <a:r>
              <a:rPr lang="en">
                <a:solidFill>
                  <a:schemeClr val="lt1"/>
                </a:solidFill>
              </a:rPr>
              <a:t>Tung Thanh Dang</a:t>
            </a:r>
            <a:endParaRPr>
              <a:solidFill>
                <a:schemeClr val="lt1"/>
              </a:solidFill>
            </a:endParaRPr>
          </a:p>
        </p:txBody>
      </p:sp>
      <p:sp>
        <p:nvSpPr>
          <p:cNvPr id="60" name="Google Shape;60;p13"/>
          <p:cNvSpPr txBox="1"/>
          <p:nvPr>
            <p:ph idx="1" type="subTitle"/>
          </p:nvPr>
        </p:nvSpPr>
        <p:spPr>
          <a:xfrm>
            <a:off x="485875" y="3284425"/>
            <a:ext cx="3807900" cy="1069200"/>
          </a:xfrm>
          <a:prstGeom prst="rect">
            <a:avLst/>
          </a:prstGeom>
        </p:spPr>
        <p:txBody>
          <a:bodyPr anchorCtr="0" anchor="t" bIns="91425" lIns="91425" spcFirstLastPara="1" rIns="91425" wrap="square" tIns="91425">
            <a:normAutofit fontScale="77500"/>
          </a:bodyPr>
          <a:lstStyle/>
          <a:p>
            <a:pPr indent="0" lvl="0" marL="0" rtl="0" algn="r">
              <a:spcBef>
                <a:spcPts val="0"/>
              </a:spcBef>
              <a:spcAft>
                <a:spcPts val="0"/>
              </a:spcAft>
              <a:buNone/>
            </a:pPr>
            <a:r>
              <a:rPr lang="en">
                <a:solidFill>
                  <a:schemeClr val="lt1"/>
                </a:solidFill>
              </a:rPr>
              <a:t>University of Washington</a:t>
            </a:r>
            <a:endParaRPr>
              <a:solidFill>
                <a:schemeClr val="lt1"/>
              </a:solidFill>
            </a:endParaRPr>
          </a:p>
          <a:p>
            <a:pPr indent="0" lvl="0" marL="0" rtl="0" algn="r">
              <a:spcBef>
                <a:spcPts val="0"/>
              </a:spcBef>
              <a:spcAft>
                <a:spcPts val="0"/>
              </a:spcAft>
              <a:buNone/>
            </a:pPr>
            <a:r>
              <a:rPr lang="en">
                <a:solidFill>
                  <a:schemeClr val="lt1"/>
                </a:solidFill>
              </a:rPr>
              <a:t>Electrical &amp; Computer Engineering </a:t>
            </a:r>
            <a:endParaRPr>
              <a:solidFill>
                <a:schemeClr val="lt1"/>
              </a:solidFill>
            </a:endParaRPr>
          </a:p>
          <a:p>
            <a:pPr indent="0" lvl="0" marL="0" rtl="0" algn="r">
              <a:spcBef>
                <a:spcPts val="0"/>
              </a:spcBef>
              <a:spcAft>
                <a:spcPts val="0"/>
              </a:spcAft>
              <a:buNone/>
            </a:pPr>
            <a:r>
              <a:rPr lang="en">
                <a:solidFill>
                  <a:schemeClr val="lt1"/>
                </a:solidFill>
              </a:rPr>
              <a:t>06</a:t>
            </a:r>
            <a:r>
              <a:rPr lang="en">
                <a:solidFill>
                  <a:schemeClr val="lt1"/>
                </a:solidFill>
              </a:rPr>
              <a:t> May 2024</a:t>
            </a:r>
            <a:endParaRPr>
              <a:solidFill>
                <a:schemeClr val="lt1"/>
              </a:solidFill>
            </a:endParaRPr>
          </a:p>
        </p:txBody>
      </p:sp>
      <p:pic>
        <p:nvPicPr>
          <p:cNvPr id="61" name="Google Shape;61;p13"/>
          <p:cNvPicPr preferRelativeResize="0"/>
          <p:nvPr/>
        </p:nvPicPr>
        <p:blipFill>
          <a:blip r:embed="rId3">
            <a:alphaModFix/>
          </a:blip>
          <a:stretch>
            <a:fillRect/>
          </a:stretch>
        </p:blipFill>
        <p:spPr>
          <a:xfrm>
            <a:off x="7566175" y="269829"/>
            <a:ext cx="1166225" cy="622850"/>
          </a:xfrm>
          <a:prstGeom prst="rect">
            <a:avLst/>
          </a:prstGeom>
          <a:noFill/>
          <a:ln>
            <a:noFill/>
          </a:ln>
        </p:spPr>
      </p:pic>
      <p:pic>
        <p:nvPicPr>
          <p:cNvPr id="62" name="Google Shape;62;p13"/>
          <p:cNvPicPr preferRelativeResize="0"/>
          <p:nvPr/>
        </p:nvPicPr>
        <p:blipFill>
          <a:blip r:embed="rId4">
            <a:alphaModFix/>
          </a:blip>
          <a:stretch>
            <a:fillRect/>
          </a:stretch>
        </p:blipFill>
        <p:spPr>
          <a:xfrm>
            <a:off x="485875" y="274227"/>
            <a:ext cx="890976" cy="6140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2013 </a:t>
            </a:r>
            <a:r>
              <a:rPr lang="en">
                <a:solidFill>
                  <a:schemeClr val="lt1"/>
                </a:solidFill>
              </a:rPr>
              <a:t>October 02</a:t>
            </a:r>
            <a:endParaRPr>
              <a:solidFill>
                <a:schemeClr val="lt1"/>
              </a:solidFill>
            </a:endParaRPr>
          </a:p>
        </p:txBody>
      </p:sp>
      <p:sp>
        <p:nvSpPr>
          <p:cNvPr id="134" name="Google Shape;13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2"/>
          <p:cNvPicPr preferRelativeResize="0"/>
          <p:nvPr/>
        </p:nvPicPr>
        <p:blipFill>
          <a:blip r:embed="rId3">
            <a:alphaModFix/>
          </a:blip>
          <a:stretch>
            <a:fillRect/>
          </a:stretch>
        </p:blipFill>
        <p:spPr>
          <a:xfrm>
            <a:off x="0" y="1232293"/>
            <a:ext cx="9144000" cy="3911214"/>
          </a:xfrm>
          <a:prstGeom prst="rect">
            <a:avLst/>
          </a:prstGeom>
          <a:noFill/>
          <a:ln>
            <a:noFill/>
          </a:ln>
        </p:spPr>
      </p:pic>
      <p:sp>
        <p:nvSpPr>
          <p:cNvPr id="136" name="Google Shape;136;p22"/>
          <p:cNvSpPr/>
          <p:nvPr/>
        </p:nvSpPr>
        <p:spPr>
          <a:xfrm>
            <a:off x="182385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137" name="Google Shape;137;p22"/>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8" name="Google Shape;138;p22"/>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6" name="Shape 896"/>
        <p:cNvGrpSpPr/>
        <p:nvPr/>
      </p:nvGrpSpPr>
      <p:grpSpPr>
        <a:xfrm>
          <a:off x="0" y="0"/>
          <a:ext cx="0" cy="0"/>
          <a:chOff x="0" y="0"/>
          <a:chExt cx="0" cy="0"/>
        </a:xfrm>
      </p:grpSpPr>
      <p:sp>
        <p:nvSpPr>
          <p:cNvPr id="897" name="Google Shape;897;p112"/>
          <p:cNvSpPr txBox="1"/>
          <p:nvPr>
            <p:ph type="title"/>
          </p:nvPr>
        </p:nvSpPr>
        <p:spPr>
          <a:xfrm>
            <a:off x="222875" y="1014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GIC </a:t>
            </a:r>
            <a:r>
              <a:rPr lang="en"/>
              <a:t>Cross</a:t>
            </a:r>
            <a:r>
              <a:rPr lang="en"/>
              <a:t>-Correlation Results </a:t>
            </a:r>
            <a:r>
              <a:rPr lang="en" sz="1555"/>
              <a:t>by Device ID</a:t>
            </a:r>
            <a:r>
              <a:rPr lang="en"/>
              <a:t> </a:t>
            </a:r>
            <a:r>
              <a:rPr lang="en" sz="1111"/>
              <a:t>(threshold = 0.5)</a:t>
            </a:r>
            <a:endParaRPr sz="1111"/>
          </a:p>
        </p:txBody>
      </p:sp>
      <p:pic>
        <p:nvPicPr>
          <p:cNvPr id="898" name="Google Shape;898;p112"/>
          <p:cNvPicPr preferRelativeResize="0"/>
          <p:nvPr/>
        </p:nvPicPr>
        <p:blipFill>
          <a:blip r:embed="rId3">
            <a:alphaModFix/>
          </a:blip>
          <a:stretch>
            <a:fillRect/>
          </a:stretch>
        </p:blipFill>
        <p:spPr>
          <a:xfrm>
            <a:off x="499225" y="724850"/>
            <a:ext cx="8338025" cy="430090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2" name="Shape 902"/>
        <p:cNvGrpSpPr/>
        <p:nvPr/>
      </p:nvGrpSpPr>
      <p:grpSpPr>
        <a:xfrm>
          <a:off x="0" y="0"/>
          <a:ext cx="0" cy="0"/>
          <a:chOff x="0" y="0"/>
          <a:chExt cx="0" cy="0"/>
        </a:xfrm>
      </p:grpSpPr>
      <p:pic>
        <p:nvPicPr>
          <p:cNvPr id="903" name="Google Shape;903;p113" title="20131002.mp4">
            <a:hlinkClick r:id="rId3"/>
          </p:cNvPr>
          <p:cNvPicPr preferRelativeResize="0"/>
          <p:nvPr/>
        </p:nvPicPr>
        <p:blipFill>
          <a:blip r:embed="rId4">
            <a:alphaModFix/>
          </a:blip>
          <a:stretch>
            <a:fillRect/>
          </a:stretch>
        </p:blipFill>
        <p:spPr>
          <a:xfrm>
            <a:off x="207476" y="687500"/>
            <a:ext cx="8729050" cy="4134200"/>
          </a:xfrm>
          <a:prstGeom prst="rect">
            <a:avLst/>
          </a:prstGeom>
          <a:noFill/>
          <a:ln>
            <a:noFill/>
          </a:ln>
        </p:spPr>
      </p:pic>
      <p:sp>
        <p:nvSpPr>
          <p:cNvPr id="904" name="Google Shape;904;p113"/>
          <p:cNvSpPr txBox="1"/>
          <p:nvPr>
            <p:ph type="title"/>
          </p:nvPr>
        </p:nvSpPr>
        <p:spPr>
          <a:xfrm>
            <a:off x="311700" y="641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 2013 October 02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8" name="Shape 908"/>
        <p:cNvGrpSpPr/>
        <p:nvPr/>
      </p:nvGrpSpPr>
      <p:grpSpPr>
        <a:xfrm>
          <a:off x="0" y="0"/>
          <a:ext cx="0" cy="0"/>
          <a:chOff x="0" y="0"/>
          <a:chExt cx="0" cy="0"/>
        </a:xfrm>
      </p:grpSpPr>
      <p:sp>
        <p:nvSpPr>
          <p:cNvPr id="909" name="Google Shape;909;p1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Major US Transmission Lines</a:t>
            </a:r>
            <a:endParaRPr/>
          </a:p>
        </p:txBody>
      </p:sp>
      <p:pic>
        <p:nvPicPr>
          <p:cNvPr id="910" name="Google Shape;910;p114"/>
          <p:cNvPicPr preferRelativeResize="0"/>
          <p:nvPr/>
        </p:nvPicPr>
        <p:blipFill rotWithShape="1">
          <a:blip r:embed="rId3">
            <a:alphaModFix/>
          </a:blip>
          <a:srcRect b="1613" l="0" r="368" t="0"/>
          <a:stretch/>
        </p:blipFill>
        <p:spPr>
          <a:xfrm>
            <a:off x="981375" y="1068425"/>
            <a:ext cx="7155375" cy="3676201"/>
          </a:xfrm>
          <a:prstGeom prst="rect">
            <a:avLst/>
          </a:prstGeom>
          <a:noFill/>
          <a:ln>
            <a:noFill/>
          </a:ln>
        </p:spPr>
      </p:pic>
      <p:sp>
        <p:nvSpPr>
          <p:cNvPr id="911" name="Google Shape;911;p114"/>
          <p:cNvSpPr txBox="1"/>
          <p:nvPr/>
        </p:nvSpPr>
        <p:spPr>
          <a:xfrm>
            <a:off x="4572000" y="4804800"/>
            <a:ext cx="4572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a:solidFill>
                  <a:schemeClr val="dk2"/>
                </a:solidFill>
                <a:latin typeface="Source Sans Pro"/>
                <a:ea typeface="Source Sans Pro"/>
                <a:cs typeface="Source Sans Pro"/>
                <a:sym typeface="Source Sans Pro"/>
              </a:rPr>
              <a:t>Source: Climate Mapping for Resilience &amp; Adaptation - Esri U.S Federal Datasets</a:t>
            </a:r>
            <a:endParaRPr i="1" sz="1000">
              <a:solidFill>
                <a:schemeClr val="dk2"/>
              </a:solidFill>
              <a:latin typeface="Source Sans Pro"/>
              <a:ea typeface="Source Sans Pro"/>
              <a:cs typeface="Source Sans Pro"/>
              <a:sym typeface="Source Sans Pro"/>
            </a:endParaRPr>
          </a:p>
        </p:txBody>
      </p:sp>
      <p:sp>
        <p:nvSpPr>
          <p:cNvPr id="912" name="Google Shape;912;p114"/>
          <p:cNvSpPr txBox="1"/>
          <p:nvPr/>
        </p:nvSpPr>
        <p:spPr>
          <a:xfrm>
            <a:off x="7663950" y="1175100"/>
            <a:ext cx="3471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solidFill>
                  <a:schemeClr val="dk2"/>
                </a:solidFill>
                <a:latin typeface="Calibri"/>
                <a:ea typeface="Calibri"/>
                <a:cs typeface="Calibri"/>
                <a:sym typeface="Calibri"/>
              </a:rPr>
              <a:t>k</a:t>
            </a:r>
            <a:endParaRPr sz="400">
              <a:solidFill>
                <a:schemeClr val="dk2"/>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6" name="Shape 916"/>
        <p:cNvGrpSpPr/>
        <p:nvPr/>
      </p:nvGrpSpPr>
      <p:grpSpPr>
        <a:xfrm>
          <a:off x="0" y="0"/>
          <a:ext cx="0" cy="0"/>
          <a:chOff x="0" y="0"/>
          <a:chExt cx="0" cy="0"/>
        </a:xfrm>
      </p:grpSpPr>
      <p:sp>
        <p:nvSpPr>
          <p:cNvPr id="917" name="Google Shape;917;p1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Auroral Ejection Index   </a:t>
            </a:r>
            <a:r>
              <a:rPr lang="en" sz="1800">
                <a:latin typeface="Source Sans Pro"/>
                <a:ea typeface="Source Sans Pro"/>
                <a:cs typeface="Source Sans Pro"/>
                <a:sym typeface="Source Sans Pro"/>
              </a:rPr>
              <a:t>Event: 20131002</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a:t> </a:t>
            </a:r>
            <a:endParaRPr/>
          </a:p>
        </p:txBody>
      </p:sp>
      <p:pic>
        <p:nvPicPr>
          <p:cNvPr id="918" name="Google Shape;918;p115"/>
          <p:cNvPicPr preferRelativeResize="0"/>
          <p:nvPr/>
        </p:nvPicPr>
        <p:blipFill rotWithShape="1">
          <a:blip r:embed="rId3">
            <a:alphaModFix/>
          </a:blip>
          <a:srcRect b="0" l="0" r="8062" t="0"/>
          <a:stretch/>
        </p:blipFill>
        <p:spPr>
          <a:xfrm>
            <a:off x="0" y="972450"/>
            <a:ext cx="7031376" cy="4075075"/>
          </a:xfrm>
          <a:prstGeom prst="rect">
            <a:avLst/>
          </a:prstGeom>
          <a:noFill/>
          <a:ln>
            <a:noFill/>
          </a:ln>
        </p:spPr>
      </p:pic>
      <p:sp>
        <p:nvSpPr>
          <p:cNvPr id="919" name="Google Shape;919;p115"/>
          <p:cNvSpPr txBox="1"/>
          <p:nvPr/>
        </p:nvSpPr>
        <p:spPr>
          <a:xfrm>
            <a:off x="7076925" y="1460425"/>
            <a:ext cx="1805100" cy="9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Raleway"/>
              <a:ea typeface="Raleway"/>
              <a:cs typeface="Raleway"/>
              <a:sym typeface="Raleway"/>
            </a:endParaRPr>
          </a:p>
          <a:p>
            <a:pPr indent="0" lvl="0" marL="0" rtl="0" algn="l">
              <a:spcBef>
                <a:spcPts val="0"/>
              </a:spcBef>
              <a:spcAft>
                <a:spcPts val="0"/>
              </a:spcAft>
              <a:buNone/>
            </a:pPr>
            <a:r>
              <a:rPr lang="en">
                <a:solidFill>
                  <a:schemeClr val="dk2"/>
                </a:solidFill>
                <a:latin typeface="Raleway"/>
                <a:ea typeface="Raleway"/>
                <a:cs typeface="Raleway"/>
                <a:sym typeface="Raleway"/>
              </a:rPr>
              <a:t> AU = High Latitude</a:t>
            </a:r>
            <a:endParaRPr>
              <a:solidFill>
                <a:schemeClr val="dk2"/>
              </a:solidFill>
              <a:latin typeface="Raleway"/>
              <a:ea typeface="Raleway"/>
              <a:cs typeface="Raleway"/>
              <a:sym typeface="Raleway"/>
            </a:endParaRPr>
          </a:p>
          <a:p>
            <a:pPr indent="0" lvl="0" marL="0" rtl="0" algn="l">
              <a:spcBef>
                <a:spcPts val="0"/>
              </a:spcBef>
              <a:spcAft>
                <a:spcPts val="0"/>
              </a:spcAft>
              <a:buNone/>
            </a:pPr>
            <a:r>
              <a:rPr lang="en">
                <a:solidFill>
                  <a:schemeClr val="dk2"/>
                </a:solidFill>
                <a:latin typeface="Raleway"/>
                <a:ea typeface="Raleway"/>
                <a:cs typeface="Raleway"/>
                <a:sym typeface="Raleway"/>
              </a:rPr>
              <a:t>—-------------------</a:t>
            </a:r>
            <a:endParaRPr>
              <a:solidFill>
                <a:schemeClr val="dk2"/>
              </a:solidFill>
              <a:latin typeface="Raleway"/>
              <a:ea typeface="Raleway"/>
              <a:cs typeface="Raleway"/>
              <a:sym typeface="Raleway"/>
            </a:endParaRPr>
          </a:p>
          <a:p>
            <a:pPr indent="0" lvl="0" marL="0" rtl="0" algn="l">
              <a:spcBef>
                <a:spcPts val="0"/>
              </a:spcBef>
              <a:spcAft>
                <a:spcPts val="0"/>
              </a:spcAft>
              <a:buNone/>
            </a:pPr>
            <a:r>
              <a:rPr lang="en">
                <a:solidFill>
                  <a:schemeClr val="dk2"/>
                </a:solidFill>
                <a:latin typeface="Raleway"/>
                <a:ea typeface="Raleway"/>
                <a:cs typeface="Raleway"/>
                <a:sym typeface="Raleway"/>
              </a:rPr>
              <a:t> AL = Near equator</a:t>
            </a:r>
            <a:endParaRPr>
              <a:solidFill>
                <a:schemeClr val="dk2"/>
              </a:solidFill>
              <a:latin typeface="Raleway"/>
              <a:ea typeface="Raleway"/>
              <a:cs typeface="Raleway"/>
              <a:sym typeface="Raleway"/>
            </a:endParaRPr>
          </a:p>
        </p:txBody>
      </p:sp>
      <p:sp>
        <p:nvSpPr>
          <p:cNvPr id="920" name="Google Shape;920;p115"/>
          <p:cNvSpPr txBox="1"/>
          <p:nvPr/>
        </p:nvSpPr>
        <p:spPr>
          <a:xfrm>
            <a:off x="721625" y="4455325"/>
            <a:ext cx="6847800" cy="5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u="sng">
                <a:solidFill>
                  <a:schemeClr val="dk2"/>
                </a:solidFill>
                <a:latin typeface="Raleway"/>
                <a:ea typeface="Raleway"/>
                <a:cs typeface="Raleway"/>
                <a:sym typeface="Raleway"/>
              </a:rPr>
              <a:t>NOTE</a:t>
            </a:r>
            <a:r>
              <a:rPr i="1" lang="en" sz="700">
                <a:solidFill>
                  <a:schemeClr val="dk2"/>
                </a:solidFill>
                <a:latin typeface="Raleway"/>
                <a:ea typeface="Raleway"/>
                <a:cs typeface="Raleway"/>
                <a:sym typeface="Raleway"/>
              </a:rPr>
              <a:t>: ASY-D &amp; ASY-H represents the asymmetric disturbance component of the auroral electrojet currents.  ASY-D changes in the east-west component of the auroral electrojet current system and ASY-H represents primarily related to changes in the north-south</a:t>
            </a:r>
            <a:r>
              <a:rPr i="1" lang="en" sz="700">
                <a:solidFill>
                  <a:schemeClr val="dk2"/>
                </a:solidFill>
                <a:latin typeface="Raleway"/>
                <a:ea typeface="Raleway"/>
                <a:cs typeface="Raleway"/>
                <a:sym typeface="Raleway"/>
              </a:rPr>
              <a:t> component</a:t>
            </a:r>
            <a:r>
              <a:rPr i="1" lang="en" sz="700">
                <a:solidFill>
                  <a:schemeClr val="dk2"/>
                </a:solidFill>
                <a:latin typeface="Raleway"/>
                <a:ea typeface="Raleway"/>
                <a:cs typeface="Raleway"/>
                <a:sym typeface="Raleway"/>
              </a:rPr>
              <a:t>.</a:t>
            </a:r>
            <a:endParaRPr i="1" sz="7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i="1" lang="en" sz="700">
                <a:solidFill>
                  <a:schemeClr val="dk2"/>
                </a:solidFill>
                <a:latin typeface="Raleway"/>
                <a:ea typeface="Raleway"/>
                <a:cs typeface="Raleway"/>
                <a:sym typeface="Raleway"/>
              </a:rPr>
              <a:t>SYM-H is the measure of geomagnetic activity that represents the symmetrical disturbance of the Earth’s magnetic field.</a:t>
            </a:r>
            <a:endParaRPr i="1" sz="700">
              <a:solidFill>
                <a:schemeClr val="dk2"/>
              </a:solidFill>
              <a:latin typeface="Raleway"/>
              <a:ea typeface="Raleway"/>
              <a:cs typeface="Raleway"/>
              <a:sym typeface="Raleway"/>
            </a:endParaRPr>
          </a:p>
          <a:p>
            <a:pPr indent="0" lvl="0" marL="0" rtl="0" algn="l">
              <a:spcBef>
                <a:spcPts val="0"/>
              </a:spcBef>
              <a:spcAft>
                <a:spcPts val="0"/>
              </a:spcAft>
              <a:buNone/>
            </a:pPr>
            <a:r>
              <a:t/>
            </a:r>
            <a:endParaRPr i="1" sz="700">
              <a:solidFill>
                <a:schemeClr val="dk2"/>
              </a:solidFill>
              <a:latin typeface="Raleway"/>
              <a:ea typeface="Raleway"/>
              <a:cs typeface="Raleway"/>
              <a:sym typeface="Raleway"/>
            </a:endParaRPr>
          </a:p>
        </p:txBody>
      </p:sp>
      <p:sp>
        <p:nvSpPr>
          <p:cNvPr id="921" name="Google Shape;921;p115"/>
          <p:cNvSpPr txBox="1"/>
          <p:nvPr/>
        </p:nvSpPr>
        <p:spPr>
          <a:xfrm>
            <a:off x="7076925" y="2688500"/>
            <a:ext cx="1980300" cy="9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2"/>
                </a:solidFill>
                <a:latin typeface="Raleway"/>
                <a:ea typeface="Raleway"/>
                <a:cs typeface="Raleway"/>
                <a:sym typeface="Raleway"/>
              </a:rPr>
              <a:t>Asymmetry Index</a:t>
            </a:r>
            <a:endParaRPr u="sng">
              <a:solidFill>
                <a:schemeClr val="dk2"/>
              </a:solidFill>
              <a:latin typeface="Raleway"/>
              <a:ea typeface="Raleway"/>
              <a:cs typeface="Raleway"/>
              <a:sym typeface="Raleway"/>
            </a:endParaRPr>
          </a:p>
          <a:p>
            <a:pPr indent="0" lvl="0" marL="0" rtl="0" algn="l">
              <a:spcBef>
                <a:spcPts val="0"/>
              </a:spcBef>
              <a:spcAft>
                <a:spcPts val="0"/>
              </a:spcAft>
              <a:buNone/>
            </a:pPr>
            <a:r>
              <a:rPr lang="en">
                <a:solidFill>
                  <a:schemeClr val="dk2"/>
                </a:solidFill>
                <a:latin typeface="Raleway"/>
                <a:ea typeface="Raleway"/>
                <a:cs typeface="Raleway"/>
                <a:sym typeface="Raleway"/>
              </a:rPr>
              <a:t>ASY-D =</a:t>
            </a:r>
            <a:r>
              <a:rPr lang="en">
                <a:solidFill>
                  <a:schemeClr val="dk2"/>
                </a:solidFill>
                <a:latin typeface="Raleway"/>
                <a:ea typeface="Raleway"/>
                <a:cs typeface="Raleway"/>
                <a:sym typeface="Raleway"/>
              </a:rPr>
              <a:t> </a:t>
            </a:r>
            <a:r>
              <a:rPr lang="en">
                <a:solidFill>
                  <a:schemeClr val="dk2"/>
                </a:solidFill>
                <a:latin typeface="Raleway"/>
                <a:ea typeface="Raleway"/>
                <a:cs typeface="Raleway"/>
                <a:sym typeface="Raleway"/>
              </a:rPr>
              <a:t>East/West</a:t>
            </a:r>
            <a:endParaRPr>
              <a:solidFill>
                <a:schemeClr val="dk2"/>
              </a:solidFill>
              <a:latin typeface="Raleway"/>
              <a:ea typeface="Raleway"/>
              <a:cs typeface="Raleway"/>
              <a:sym typeface="Raleway"/>
            </a:endParaRPr>
          </a:p>
          <a:p>
            <a:pPr indent="0" lvl="0" marL="0" rtl="0" algn="l">
              <a:spcBef>
                <a:spcPts val="0"/>
              </a:spcBef>
              <a:spcAft>
                <a:spcPts val="0"/>
              </a:spcAft>
              <a:buNone/>
            </a:pPr>
            <a:r>
              <a:rPr lang="en">
                <a:solidFill>
                  <a:schemeClr val="dk2"/>
                </a:solidFill>
                <a:latin typeface="Raleway"/>
                <a:ea typeface="Raleway"/>
                <a:cs typeface="Raleway"/>
                <a:sym typeface="Raleway"/>
              </a:rPr>
              <a:t>ASY-H = North/South</a:t>
            </a:r>
            <a:endParaRPr>
              <a:solidFill>
                <a:schemeClr val="dk2"/>
              </a:solidFill>
              <a:latin typeface="Raleway"/>
              <a:ea typeface="Raleway"/>
              <a:cs typeface="Raleway"/>
              <a:sym typeface="Raleway"/>
            </a:endParaRPr>
          </a:p>
        </p:txBody>
      </p:sp>
      <p:sp>
        <p:nvSpPr>
          <p:cNvPr id="922" name="Google Shape;922;p115"/>
          <p:cNvSpPr txBox="1"/>
          <p:nvPr/>
        </p:nvSpPr>
        <p:spPr>
          <a:xfrm>
            <a:off x="5910775" y="4835850"/>
            <a:ext cx="2861400" cy="20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chemeClr val="dk2"/>
                </a:solidFill>
                <a:latin typeface="Source Sans Pro"/>
                <a:ea typeface="Source Sans Pro"/>
                <a:cs typeface="Source Sans Pro"/>
                <a:sym typeface="Source Sans Pro"/>
              </a:rPr>
              <a:t>Source: WDC for Geomagnetism, Kyoto AE Index</a:t>
            </a:r>
            <a:endParaRPr i="1" sz="1000">
              <a:solidFill>
                <a:schemeClr val="dk2"/>
              </a:solidFill>
              <a:latin typeface="Source Sans Pro"/>
              <a:ea typeface="Source Sans Pro"/>
              <a:cs typeface="Source Sans Pro"/>
              <a:sym typeface="Source Sans Pr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6" name="Shape 926"/>
        <p:cNvGrpSpPr/>
        <p:nvPr/>
      </p:nvGrpSpPr>
      <p:grpSpPr>
        <a:xfrm>
          <a:off x="0" y="0"/>
          <a:ext cx="0" cy="0"/>
          <a:chOff x="0" y="0"/>
          <a:chExt cx="0" cy="0"/>
        </a:xfrm>
      </p:grpSpPr>
      <p:sp>
        <p:nvSpPr>
          <p:cNvPr id="927" name="Google Shape;927;p116"/>
          <p:cNvSpPr txBox="1"/>
          <p:nvPr/>
        </p:nvSpPr>
        <p:spPr>
          <a:xfrm>
            <a:off x="135750" y="793275"/>
            <a:ext cx="17421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Event: 20131002</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r">
              <a:spcBef>
                <a:spcPts val="0"/>
              </a:spcBef>
              <a:spcAft>
                <a:spcPts val="0"/>
              </a:spcAft>
              <a:buNone/>
            </a:pPr>
            <a:r>
              <a:rPr b="1" lang="en" sz="1600">
                <a:solidFill>
                  <a:schemeClr val="dk2"/>
                </a:solidFill>
                <a:latin typeface="Raleway"/>
                <a:ea typeface="Raleway"/>
                <a:cs typeface="Raleway"/>
                <a:sym typeface="Raleway"/>
              </a:rPr>
              <a:t>Auroral Ejection </a:t>
            </a:r>
            <a:endParaRPr b="1" sz="1600">
              <a:solidFill>
                <a:schemeClr val="dk2"/>
              </a:solidFill>
              <a:latin typeface="Raleway"/>
              <a:ea typeface="Raleway"/>
              <a:cs typeface="Raleway"/>
              <a:sym typeface="Raleway"/>
            </a:endParaRPr>
          </a:p>
          <a:p>
            <a:pPr indent="0" lvl="0" marL="0" rtl="0" algn="r">
              <a:spcBef>
                <a:spcPts val="0"/>
              </a:spcBef>
              <a:spcAft>
                <a:spcPts val="0"/>
              </a:spcAft>
              <a:buNone/>
            </a:pPr>
            <a:r>
              <a:rPr b="1" lang="en" sz="1600">
                <a:solidFill>
                  <a:schemeClr val="dk2"/>
                </a:solidFill>
                <a:latin typeface="Raleway"/>
                <a:ea typeface="Raleway"/>
                <a:cs typeface="Raleway"/>
                <a:sym typeface="Raleway"/>
              </a:rPr>
              <a:t>Index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rPr b="1" lang="en" sz="1600">
                <a:solidFill>
                  <a:schemeClr val="dk2"/>
                </a:solidFill>
                <a:latin typeface="Raleway"/>
                <a:ea typeface="Raleway"/>
                <a:cs typeface="Raleway"/>
                <a:sym typeface="Raleway"/>
              </a:rPr>
              <a:t>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r">
              <a:spcBef>
                <a:spcPts val="0"/>
              </a:spcBef>
              <a:spcAft>
                <a:spcPts val="0"/>
              </a:spcAft>
              <a:buNone/>
            </a:pPr>
            <a:r>
              <a:rPr b="1" lang="en" sz="1600">
                <a:solidFill>
                  <a:schemeClr val="dk2"/>
                </a:solidFill>
                <a:latin typeface="Raleway"/>
                <a:ea typeface="Raleway"/>
                <a:cs typeface="Raleway"/>
                <a:sym typeface="Raleway"/>
              </a:rPr>
              <a:t>Wavelet Decomposition</a:t>
            </a:r>
            <a:endParaRPr b="1" sz="1600">
              <a:solidFill>
                <a:schemeClr val="dk2"/>
              </a:solidFill>
              <a:latin typeface="Raleway"/>
              <a:ea typeface="Raleway"/>
              <a:cs typeface="Raleway"/>
              <a:sym typeface="Raleway"/>
            </a:endParaRPr>
          </a:p>
          <a:p>
            <a:pPr indent="0" lvl="0" marL="0" rtl="0" algn="ctr">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p:txBody>
      </p:sp>
      <p:pic>
        <p:nvPicPr>
          <p:cNvPr id="928" name="Google Shape;928;p116"/>
          <p:cNvPicPr preferRelativeResize="0"/>
          <p:nvPr/>
        </p:nvPicPr>
        <p:blipFill rotWithShape="1">
          <a:blip r:embed="rId3">
            <a:alphaModFix/>
          </a:blip>
          <a:srcRect b="11017" l="8625" r="8757" t="9434"/>
          <a:stretch/>
        </p:blipFill>
        <p:spPr>
          <a:xfrm>
            <a:off x="1980825" y="271725"/>
            <a:ext cx="6318576" cy="2566624"/>
          </a:xfrm>
          <a:prstGeom prst="rect">
            <a:avLst/>
          </a:prstGeom>
          <a:noFill/>
          <a:ln>
            <a:noFill/>
          </a:ln>
        </p:spPr>
      </p:pic>
      <p:pic>
        <p:nvPicPr>
          <p:cNvPr id="929" name="Google Shape;929;p116"/>
          <p:cNvPicPr preferRelativeResize="0"/>
          <p:nvPr/>
        </p:nvPicPr>
        <p:blipFill>
          <a:blip r:embed="rId4">
            <a:alphaModFix/>
          </a:blip>
          <a:stretch>
            <a:fillRect/>
          </a:stretch>
        </p:blipFill>
        <p:spPr>
          <a:xfrm>
            <a:off x="2130225" y="2746575"/>
            <a:ext cx="6406249" cy="2380025"/>
          </a:xfrm>
          <a:prstGeom prst="rect">
            <a:avLst/>
          </a:prstGeom>
          <a:noFill/>
          <a:ln>
            <a:noFill/>
          </a:ln>
        </p:spPr>
      </p:pic>
      <p:cxnSp>
        <p:nvCxnSpPr>
          <p:cNvPr id="930" name="Google Shape;930;p116"/>
          <p:cNvCxnSpPr/>
          <p:nvPr/>
        </p:nvCxnSpPr>
        <p:spPr>
          <a:xfrm rot="10800000">
            <a:off x="3437225" y="246975"/>
            <a:ext cx="0" cy="4999200"/>
          </a:xfrm>
          <a:prstGeom prst="straightConnector1">
            <a:avLst/>
          </a:prstGeom>
          <a:noFill/>
          <a:ln cap="flat" cmpd="sng" w="19050">
            <a:solidFill>
              <a:srgbClr val="0000FF"/>
            </a:solidFill>
            <a:prstDash val="dash"/>
            <a:round/>
            <a:headEnd len="med" w="med" type="none"/>
            <a:tailEnd len="med" w="med" type="none"/>
          </a:ln>
        </p:spPr>
      </p:cxnSp>
      <p:cxnSp>
        <p:nvCxnSpPr>
          <p:cNvPr id="931" name="Google Shape;931;p116"/>
          <p:cNvCxnSpPr/>
          <p:nvPr/>
        </p:nvCxnSpPr>
        <p:spPr>
          <a:xfrm rot="10800000">
            <a:off x="4762950" y="246975"/>
            <a:ext cx="0" cy="4999200"/>
          </a:xfrm>
          <a:prstGeom prst="straightConnector1">
            <a:avLst/>
          </a:prstGeom>
          <a:noFill/>
          <a:ln cap="flat" cmpd="sng" w="19050">
            <a:solidFill>
              <a:srgbClr val="FF00FF"/>
            </a:solidFill>
            <a:prstDash val="dash"/>
            <a:round/>
            <a:headEnd len="med" w="med" type="none"/>
            <a:tailEnd len="med" w="med" type="none"/>
          </a:ln>
        </p:spPr>
      </p:cxnSp>
      <p:cxnSp>
        <p:nvCxnSpPr>
          <p:cNvPr id="932" name="Google Shape;932;p116"/>
          <p:cNvCxnSpPr/>
          <p:nvPr/>
        </p:nvCxnSpPr>
        <p:spPr>
          <a:xfrm>
            <a:off x="3138850" y="305650"/>
            <a:ext cx="0" cy="262200"/>
          </a:xfrm>
          <a:prstGeom prst="straightConnector1">
            <a:avLst/>
          </a:prstGeom>
          <a:noFill/>
          <a:ln cap="flat" cmpd="sng" w="9525">
            <a:solidFill>
              <a:srgbClr val="0000FF"/>
            </a:solidFill>
            <a:prstDash val="solid"/>
            <a:round/>
            <a:headEnd len="med" w="med" type="none"/>
            <a:tailEnd len="med" w="med" type="triangle"/>
          </a:ln>
        </p:spPr>
      </p:cxnSp>
      <p:cxnSp>
        <p:nvCxnSpPr>
          <p:cNvPr id="933" name="Google Shape;933;p116"/>
          <p:cNvCxnSpPr/>
          <p:nvPr/>
        </p:nvCxnSpPr>
        <p:spPr>
          <a:xfrm>
            <a:off x="3793575" y="335400"/>
            <a:ext cx="0" cy="288000"/>
          </a:xfrm>
          <a:prstGeom prst="straightConnector1">
            <a:avLst/>
          </a:prstGeom>
          <a:noFill/>
          <a:ln cap="flat" cmpd="sng" w="9525">
            <a:solidFill>
              <a:srgbClr val="FF00FF"/>
            </a:solidFill>
            <a:prstDash val="solid"/>
            <a:round/>
            <a:headEnd len="med" w="med" type="none"/>
            <a:tailEnd len="med" w="med" type="triangle"/>
          </a:ln>
        </p:spPr>
      </p:cxnSp>
      <p:sp>
        <p:nvSpPr>
          <p:cNvPr id="934" name="Google Shape;934;p116"/>
          <p:cNvSpPr txBox="1"/>
          <p:nvPr>
            <p:ph type="title"/>
          </p:nvPr>
        </p:nvSpPr>
        <p:spPr>
          <a:xfrm>
            <a:off x="238200" y="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8" name="Shape 938"/>
        <p:cNvGrpSpPr/>
        <p:nvPr/>
      </p:nvGrpSpPr>
      <p:grpSpPr>
        <a:xfrm>
          <a:off x="0" y="0"/>
          <a:ext cx="0" cy="0"/>
          <a:chOff x="0" y="0"/>
          <a:chExt cx="0" cy="0"/>
        </a:xfrm>
      </p:grpSpPr>
      <p:sp>
        <p:nvSpPr>
          <p:cNvPr id="939" name="Google Shape;939;p117"/>
          <p:cNvSpPr txBox="1"/>
          <p:nvPr>
            <p:ph type="title"/>
          </p:nvPr>
        </p:nvSpPr>
        <p:spPr>
          <a:xfrm>
            <a:off x="488075" y="3166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Sliding-Window Method for Correlation</a:t>
            </a:r>
            <a:endParaRPr b="0" sz="1050">
              <a:solidFill>
                <a:srgbClr val="DCDCAA"/>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940" name="Google Shape;940;p117"/>
          <p:cNvPicPr preferRelativeResize="0"/>
          <p:nvPr/>
        </p:nvPicPr>
        <p:blipFill>
          <a:blip r:embed="rId3">
            <a:alphaModFix/>
          </a:blip>
          <a:stretch>
            <a:fillRect/>
          </a:stretch>
        </p:blipFill>
        <p:spPr>
          <a:xfrm>
            <a:off x="1194675" y="2478425"/>
            <a:ext cx="6754650" cy="2422875"/>
          </a:xfrm>
          <a:prstGeom prst="rect">
            <a:avLst/>
          </a:prstGeom>
          <a:noFill/>
          <a:ln>
            <a:noFill/>
          </a:ln>
        </p:spPr>
      </p:pic>
      <p:pic>
        <p:nvPicPr>
          <p:cNvPr id="941" name="Google Shape;941;p117"/>
          <p:cNvPicPr preferRelativeResize="0"/>
          <p:nvPr/>
        </p:nvPicPr>
        <p:blipFill>
          <a:blip r:embed="rId4">
            <a:alphaModFix/>
          </a:blip>
          <a:stretch>
            <a:fillRect/>
          </a:stretch>
        </p:blipFill>
        <p:spPr>
          <a:xfrm>
            <a:off x="2011700" y="1007674"/>
            <a:ext cx="4933249" cy="1403075"/>
          </a:xfrm>
          <a:prstGeom prst="rect">
            <a:avLst/>
          </a:prstGeom>
          <a:noFill/>
          <a:ln>
            <a:noFill/>
          </a:ln>
        </p:spPr>
      </p:pic>
      <p:sp>
        <p:nvSpPr>
          <p:cNvPr id="942" name="Google Shape;942;p117"/>
          <p:cNvSpPr txBox="1"/>
          <p:nvPr/>
        </p:nvSpPr>
        <p:spPr>
          <a:xfrm>
            <a:off x="488075" y="1178275"/>
            <a:ext cx="22461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Station 1</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Station 2</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6" name="Shape 946"/>
        <p:cNvGrpSpPr/>
        <p:nvPr/>
      </p:nvGrpSpPr>
      <p:grpSpPr>
        <a:xfrm>
          <a:off x="0" y="0"/>
          <a:ext cx="0" cy="0"/>
          <a:chOff x="0" y="0"/>
          <a:chExt cx="0" cy="0"/>
        </a:xfrm>
      </p:grpSpPr>
      <p:sp>
        <p:nvSpPr>
          <p:cNvPr id="947" name="Google Shape;947;p1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of Cross-correlation</a:t>
            </a:r>
            <a:endParaRPr/>
          </a:p>
        </p:txBody>
      </p:sp>
      <p:pic>
        <p:nvPicPr>
          <p:cNvPr id="948" name="Google Shape;948;p118"/>
          <p:cNvPicPr preferRelativeResize="0"/>
          <p:nvPr/>
        </p:nvPicPr>
        <p:blipFill>
          <a:blip r:embed="rId3">
            <a:alphaModFix/>
          </a:blip>
          <a:stretch>
            <a:fillRect/>
          </a:stretch>
        </p:blipFill>
        <p:spPr>
          <a:xfrm>
            <a:off x="173350" y="960525"/>
            <a:ext cx="8797307" cy="37702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2" name="Shape 952"/>
        <p:cNvGrpSpPr/>
        <p:nvPr/>
      </p:nvGrpSpPr>
      <p:grpSpPr>
        <a:xfrm>
          <a:off x="0" y="0"/>
          <a:ext cx="0" cy="0"/>
          <a:chOff x="0" y="0"/>
          <a:chExt cx="0" cy="0"/>
        </a:xfrm>
      </p:grpSpPr>
      <p:sp>
        <p:nvSpPr>
          <p:cNvPr id="953" name="Google Shape;953;p1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Cross-Correlation Overlay (Event: 2013 Oct 02)</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
        <p:nvSpPr>
          <p:cNvPr id="954" name="Google Shape;954;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5" name="Google Shape;955;p119"/>
          <p:cNvPicPr preferRelativeResize="0"/>
          <p:nvPr/>
        </p:nvPicPr>
        <p:blipFill>
          <a:blip r:embed="rId3">
            <a:alphaModFix/>
          </a:blip>
          <a:stretch>
            <a:fillRect/>
          </a:stretch>
        </p:blipFill>
        <p:spPr>
          <a:xfrm>
            <a:off x="752275" y="1152475"/>
            <a:ext cx="7590751" cy="39156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9" name="Shape 959"/>
        <p:cNvGrpSpPr/>
        <p:nvPr/>
      </p:nvGrpSpPr>
      <p:grpSpPr>
        <a:xfrm>
          <a:off x="0" y="0"/>
          <a:ext cx="0" cy="0"/>
          <a:chOff x="0" y="0"/>
          <a:chExt cx="0" cy="0"/>
        </a:xfrm>
      </p:grpSpPr>
      <p:sp>
        <p:nvSpPr>
          <p:cNvPr id="960" name="Google Shape;960;p1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Cross-Correlation Overlay (Event: 2013 Oct 02)</a:t>
            </a:r>
            <a:endParaRPr/>
          </a:p>
          <a:p>
            <a:pPr indent="0" lvl="0" marL="0" rtl="0" algn="l">
              <a:spcBef>
                <a:spcPts val="0"/>
              </a:spcBef>
              <a:spcAft>
                <a:spcPts val="0"/>
              </a:spcAft>
              <a:buNone/>
            </a:pPr>
            <a:r>
              <a:t/>
            </a:r>
            <a:endParaRPr/>
          </a:p>
        </p:txBody>
      </p:sp>
      <p:sp>
        <p:nvSpPr>
          <p:cNvPr id="961" name="Google Shape;961;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2" name="Google Shape;962;p120"/>
          <p:cNvPicPr preferRelativeResize="0"/>
          <p:nvPr/>
        </p:nvPicPr>
        <p:blipFill rotWithShape="1">
          <a:blip r:embed="rId3">
            <a:alphaModFix/>
          </a:blip>
          <a:srcRect b="5606" l="2761" r="0" t="0"/>
          <a:stretch/>
        </p:blipFill>
        <p:spPr>
          <a:xfrm>
            <a:off x="1076200" y="1152475"/>
            <a:ext cx="7196250" cy="34164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6" name="Shape 966"/>
        <p:cNvGrpSpPr/>
        <p:nvPr/>
      </p:nvGrpSpPr>
      <p:grpSpPr>
        <a:xfrm>
          <a:off x="0" y="0"/>
          <a:ext cx="0" cy="0"/>
          <a:chOff x="0" y="0"/>
          <a:chExt cx="0" cy="0"/>
        </a:xfrm>
      </p:grpSpPr>
      <p:sp>
        <p:nvSpPr>
          <p:cNvPr id="967" name="Google Shape;967;p1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Cross-Correlation Overlay (Event: 2013 Oct 02)</a:t>
            </a:r>
            <a:endParaRPr/>
          </a:p>
        </p:txBody>
      </p:sp>
      <p:pic>
        <p:nvPicPr>
          <p:cNvPr id="968" name="Google Shape;968;p121"/>
          <p:cNvPicPr preferRelativeResize="0"/>
          <p:nvPr/>
        </p:nvPicPr>
        <p:blipFill rotWithShape="1">
          <a:blip r:embed="rId3">
            <a:alphaModFix/>
          </a:blip>
          <a:srcRect b="4770" l="626" r="0" t="0"/>
          <a:stretch/>
        </p:blipFill>
        <p:spPr>
          <a:xfrm>
            <a:off x="1049025" y="1220825"/>
            <a:ext cx="7090100" cy="3392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728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2015 </a:t>
            </a:r>
            <a:r>
              <a:rPr lang="en">
                <a:solidFill>
                  <a:schemeClr val="lt1"/>
                </a:solidFill>
              </a:rPr>
              <a:t>March 17 </a:t>
            </a:r>
            <a:endParaRPr>
              <a:solidFill>
                <a:schemeClr val="lt1"/>
              </a:solidFill>
            </a:endParaRPr>
          </a:p>
        </p:txBody>
      </p:sp>
      <p:sp>
        <p:nvSpPr>
          <p:cNvPr id="144" name="Google Shape;14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3"/>
          <p:cNvPicPr preferRelativeResize="0"/>
          <p:nvPr/>
        </p:nvPicPr>
        <p:blipFill>
          <a:blip r:embed="rId3">
            <a:alphaModFix/>
          </a:blip>
          <a:stretch>
            <a:fillRect/>
          </a:stretch>
        </p:blipFill>
        <p:spPr>
          <a:xfrm>
            <a:off x="0" y="1181807"/>
            <a:ext cx="9144000" cy="3961686"/>
          </a:xfrm>
          <a:prstGeom prst="rect">
            <a:avLst/>
          </a:prstGeom>
          <a:noFill/>
          <a:ln>
            <a:noFill/>
          </a:ln>
        </p:spPr>
      </p:pic>
      <p:sp>
        <p:nvSpPr>
          <p:cNvPr id="146" name="Google Shape;146;p23"/>
          <p:cNvSpPr/>
          <p:nvPr/>
        </p:nvSpPr>
        <p:spPr>
          <a:xfrm>
            <a:off x="18135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147" name="Google Shape;147;p23"/>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 name="Google Shape;148;p23"/>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2" name="Shape 972"/>
        <p:cNvGrpSpPr/>
        <p:nvPr/>
      </p:nvGrpSpPr>
      <p:grpSpPr>
        <a:xfrm>
          <a:off x="0" y="0"/>
          <a:ext cx="0" cy="0"/>
          <a:chOff x="0" y="0"/>
          <a:chExt cx="0" cy="0"/>
        </a:xfrm>
      </p:grpSpPr>
      <p:sp>
        <p:nvSpPr>
          <p:cNvPr id="973" name="Google Shape;973;p1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a:t>
            </a:r>
            <a:endParaRPr/>
          </a:p>
        </p:txBody>
      </p:sp>
      <p:sp>
        <p:nvSpPr>
          <p:cNvPr id="974" name="Google Shape;974;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5" name="Google Shape;975;p122"/>
          <p:cNvPicPr preferRelativeResize="0"/>
          <p:nvPr/>
        </p:nvPicPr>
        <p:blipFill>
          <a:blip r:embed="rId3">
            <a:alphaModFix/>
          </a:blip>
          <a:stretch>
            <a:fillRect/>
          </a:stretch>
        </p:blipFill>
        <p:spPr>
          <a:xfrm>
            <a:off x="947725" y="1152463"/>
            <a:ext cx="7248525" cy="36480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9" name="Shape 979"/>
        <p:cNvGrpSpPr/>
        <p:nvPr/>
      </p:nvGrpSpPr>
      <p:grpSpPr>
        <a:xfrm>
          <a:off x="0" y="0"/>
          <a:ext cx="0" cy="0"/>
          <a:chOff x="0" y="0"/>
          <a:chExt cx="0" cy="0"/>
        </a:xfrm>
      </p:grpSpPr>
      <p:sp>
        <p:nvSpPr>
          <p:cNvPr id="980" name="Google Shape;980;p1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a:t>
            </a:r>
            <a:endParaRPr/>
          </a:p>
        </p:txBody>
      </p:sp>
      <p:sp>
        <p:nvSpPr>
          <p:cNvPr id="981" name="Google Shape;981;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2" name="Google Shape;982;p123"/>
          <p:cNvPicPr preferRelativeResize="0"/>
          <p:nvPr/>
        </p:nvPicPr>
        <p:blipFill>
          <a:blip r:embed="rId3">
            <a:alphaModFix/>
          </a:blip>
          <a:stretch>
            <a:fillRect/>
          </a:stretch>
        </p:blipFill>
        <p:spPr>
          <a:xfrm>
            <a:off x="866775" y="1210225"/>
            <a:ext cx="7410450" cy="3752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6" name="Shape 986"/>
        <p:cNvGrpSpPr/>
        <p:nvPr/>
      </p:nvGrpSpPr>
      <p:grpSpPr>
        <a:xfrm>
          <a:off x="0" y="0"/>
          <a:ext cx="0" cy="0"/>
          <a:chOff x="0" y="0"/>
          <a:chExt cx="0" cy="0"/>
        </a:xfrm>
      </p:grpSpPr>
      <p:sp>
        <p:nvSpPr>
          <p:cNvPr id="987" name="Google Shape;987;p1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Processing Limits.</a:t>
            </a:r>
            <a:endParaRPr/>
          </a:p>
        </p:txBody>
      </p:sp>
      <p:sp>
        <p:nvSpPr>
          <p:cNvPr id="988" name="Google Shape;988;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9" name="Google Shape;989;p124"/>
          <p:cNvPicPr preferRelativeResize="0"/>
          <p:nvPr/>
        </p:nvPicPr>
        <p:blipFill>
          <a:blip r:embed="rId3">
            <a:alphaModFix/>
          </a:blip>
          <a:stretch>
            <a:fillRect/>
          </a:stretch>
        </p:blipFill>
        <p:spPr>
          <a:xfrm>
            <a:off x="616675" y="998538"/>
            <a:ext cx="7372350" cy="37242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3" name="Shape 993"/>
        <p:cNvGrpSpPr/>
        <p:nvPr/>
      </p:nvGrpSpPr>
      <p:grpSpPr>
        <a:xfrm>
          <a:off x="0" y="0"/>
          <a:ext cx="0" cy="0"/>
          <a:chOff x="0" y="0"/>
          <a:chExt cx="0" cy="0"/>
        </a:xfrm>
      </p:grpSpPr>
      <p:sp>
        <p:nvSpPr>
          <p:cNvPr id="994" name="Google Shape;994;p1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5" name="Google Shape;995;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6" name="Google Shape;996;p125"/>
          <p:cNvPicPr preferRelativeResize="0"/>
          <p:nvPr/>
        </p:nvPicPr>
        <p:blipFill>
          <a:blip r:embed="rId3">
            <a:alphaModFix/>
          </a:blip>
          <a:stretch>
            <a:fillRect/>
          </a:stretch>
        </p:blipFill>
        <p:spPr>
          <a:xfrm>
            <a:off x="723900" y="14288"/>
            <a:ext cx="7696200" cy="51149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0" name="Shape 1000"/>
        <p:cNvGrpSpPr/>
        <p:nvPr/>
      </p:nvGrpSpPr>
      <p:grpSpPr>
        <a:xfrm>
          <a:off x="0" y="0"/>
          <a:ext cx="0" cy="0"/>
          <a:chOff x="0" y="0"/>
          <a:chExt cx="0" cy="0"/>
        </a:xfrm>
      </p:grpSpPr>
      <p:sp>
        <p:nvSpPr>
          <p:cNvPr id="1001" name="Google Shape;1001;p1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2" name="Google Shape;1002;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3" name="Google Shape;1003;p126"/>
          <p:cNvPicPr preferRelativeResize="0"/>
          <p:nvPr/>
        </p:nvPicPr>
        <p:blipFill>
          <a:blip r:embed="rId3">
            <a:alphaModFix/>
          </a:blip>
          <a:stretch>
            <a:fillRect/>
          </a:stretch>
        </p:blipFill>
        <p:spPr>
          <a:xfrm>
            <a:off x="704850" y="9525"/>
            <a:ext cx="7734300" cy="51244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7" name="Shape 1007"/>
        <p:cNvGrpSpPr/>
        <p:nvPr/>
      </p:nvGrpSpPr>
      <p:grpSpPr>
        <a:xfrm>
          <a:off x="0" y="0"/>
          <a:ext cx="0" cy="0"/>
          <a:chOff x="0" y="0"/>
          <a:chExt cx="0" cy="0"/>
        </a:xfrm>
      </p:grpSpPr>
      <p:sp>
        <p:nvSpPr>
          <p:cNvPr id="1008" name="Google Shape;1008;p1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9" name="Google Shape;1009;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0" name="Google Shape;1010;p127"/>
          <p:cNvPicPr preferRelativeResize="0"/>
          <p:nvPr/>
        </p:nvPicPr>
        <p:blipFill>
          <a:blip r:embed="rId3">
            <a:alphaModFix/>
          </a:blip>
          <a:stretch>
            <a:fillRect/>
          </a:stretch>
        </p:blipFill>
        <p:spPr>
          <a:xfrm>
            <a:off x="823913" y="9525"/>
            <a:ext cx="7496175" cy="51244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4" name="Shape 1014"/>
        <p:cNvGrpSpPr/>
        <p:nvPr/>
      </p:nvGrpSpPr>
      <p:grpSpPr>
        <a:xfrm>
          <a:off x="0" y="0"/>
          <a:ext cx="0" cy="0"/>
          <a:chOff x="0" y="0"/>
          <a:chExt cx="0" cy="0"/>
        </a:xfrm>
      </p:grpSpPr>
      <p:sp>
        <p:nvSpPr>
          <p:cNvPr id="1015" name="Google Shape;1015;p1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6" name="Google Shape;1016;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7" name="Google Shape;1017;p128"/>
          <p:cNvPicPr preferRelativeResize="0"/>
          <p:nvPr/>
        </p:nvPicPr>
        <p:blipFill>
          <a:blip r:embed="rId3">
            <a:alphaModFix/>
          </a:blip>
          <a:stretch>
            <a:fillRect/>
          </a:stretch>
        </p:blipFill>
        <p:spPr>
          <a:xfrm>
            <a:off x="753210" y="0"/>
            <a:ext cx="7637579" cy="51434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1" name="Shape 1021"/>
        <p:cNvGrpSpPr/>
        <p:nvPr/>
      </p:nvGrpSpPr>
      <p:grpSpPr>
        <a:xfrm>
          <a:off x="0" y="0"/>
          <a:ext cx="0" cy="0"/>
          <a:chOff x="0" y="0"/>
          <a:chExt cx="0" cy="0"/>
        </a:xfrm>
      </p:grpSpPr>
      <p:sp>
        <p:nvSpPr>
          <p:cNvPr id="1022" name="Google Shape;1022;p1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3" name="Google Shape;1023;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4" name="Google Shape;1024;p129"/>
          <p:cNvPicPr preferRelativeResize="0"/>
          <p:nvPr/>
        </p:nvPicPr>
        <p:blipFill rotWithShape="1">
          <a:blip r:embed="rId3">
            <a:alphaModFix/>
          </a:blip>
          <a:srcRect b="0" l="0" r="0" t="3873"/>
          <a:stretch/>
        </p:blipFill>
        <p:spPr>
          <a:xfrm>
            <a:off x="710100" y="199350"/>
            <a:ext cx="7723800" cy="49441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8" name="Shape 1028"/>
        <p:cNvGrpSpPr/>
        <p:nvPr/>
      </p:nvGrpSpPr>
      <p:grpSpPr>
        <a:xfrm>
          <a:off x="0" y="0"/>
          <a:ext cx="0" cy="0"/>
          <a:chOff x="0" y="0"/>
          <a:chExt cx="0" cy="0"/>
        </a:xfrm>
      </p:grpSpPr>
      <p:sp>
        <p:nvSpPr>
          <p:cNvPr id="1029" name="Google Shape;1029;p1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0" name="Google Shape;1030;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1" name="Google Shape;1031;p130"/>
          <p:cNvPicPr preferRelativeResize="0"/>
          <p:nvPr/>
        </p:nvPicPr>
        <p:blipFill>
          <a:blip r:embed="rId3">
            <a:alphaModFix/>
          </a:blip>
          <a:stretch>
            <a:fillRect/>
          </a:stretch>
        </p:blipFill>
        <p:spPr>
          <a:xfrm>
            <a:off x="722947" y="0"/>
            <a:ext cx="7698105" cy="5143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5" name="Shape 1035"/>
        <p:cNvGrpSpPr/>
        <p:nvPr/>
      </p:nvGrpSpPr>
      <p:grpSpPr>
        <a:xfrm>
          <a:off x="0" y="0"/>
          <a:ext cx="0" cy="0"/>
          <a:chOff x="0" y="0"/>
          <a:chExt cx="0" cy="0"/>
        </a:xfrm>
      </p:grpSpPr>
      <p:sp>
        <p:nvSpPr>
          <p:cNvPr id="1036" name="Google Shape;1036;p1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Closeness - Centrality Measurement</a:t>
            </a:r>
            <a:endParaRPr/>
          </a:p>
        </p:txBody>
      </p:sp>
      <p:sp>
        <p:nvSpPr>
          <p:cNvPr id="1037" name="Google Shape;1037;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8" name="Google Shape;1038;p131"/>
          <p:cNvPicPr preferRelativeResize="0"/>
          <p:nvPr/>
        </p:nvPicPr>
        <p:blipFill>
          <a:blip r:embed="rId3">
            <a:alphaModFix/>
          </a:blip>
          <a:stretch>
            <a:fillRect/>
          </a:stretch>
        </p:blipFill>
        <p:spPr>
          <a:xfrm>
            <a:off x="1516425" y="1068425"/>
            <a:ext cx="5485908" cy="3838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2015 </a:t>
            </a:r>
            <a:r>
              <a:rPr lang="en">
                <a:solidFill>
                  <a:schemeClr val="lt1"/>
                </a:solidFill>
              </a:rPr>
              <a:t>June 22 </a:t>
            </a:r>
            <a:endParaRPr>
              <a:solidFill>
                <a:schemeClr val="lt1"/>
              </a:solidFill>
            </a:endParaRPr>
          </a:p>
        </p:txBody>
      </p:sp>
      <p:sp>
        <p:nvSpPr>
          <p:cNvPr id="154" name="Google Shape;15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4"/>
          <p:cNvPicPr preferRelativeResize="0"/>
          <p:nvPr/>
        </p:nvPicPr>
        <p:blipFill>
          <a:blip r:embed="rId3">
            <a:alphaModFix/>
          </a:blip>
          <a:stretch>
            <a:fillRect/>
          </a:stretch>
        </p:blipFill>
        <p:spPr>
          <a:xfrm>
            <a:off x="0" y="1200910"/>
            <a:ext cx="9144002" cy="3942581"/>
          </a:xfrm>
          <a:prstGeom prst="rect">
            <a:avLst/>
          </a:prstGeom>
          <a:noFill/>
          <a:ln>
            <a:noFill/>
          </a:ln>
        </p:spPr>
      </p:pic>
      <p:sp>
        <p:nvSpPr>
          <p:cNvPr id="156" name="Google Shape;156;p24"/>
          <p:cNvSpPr/>
          <p:nvPr/>
        </p:nvSpPr>
        <p:spPr>
          <a:xfrm>
            <a:off x="18135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157" name="Google Shape;157;p24"/>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8" name="Google Shape;158;p24"/>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2" name="Shape 1042"/>
        <p:cNvGrpSpPr/>
        <p:nvPr/>
      </p:nvGrpSpPr>
      <p:grpSpPr>
        <a:xfrm>
          <a:off x="0" y="0"/>
          <a:ext cx="0" cy="0"/>
          <a:chOff x="0" y="0"/>
          <a:chExt cx="0" cy="0"/>
        </a:xfrm>
      </p:grpSpPr>
      <p:sp>
        <p:nvSpPr>
          <p:cNvPr id="1043" name="Google Shape;1043;p1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Betweenness - Centrality Measurement</a:t>
            </a:r>
            <a:endParaRPr/>
          </a:p>
        </p:txBody>
      </p:sp>
      <p:sp>
        <p:nvSpPr>
          <p:cNvPr id="1044" name="Google Shape;1044;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5" name="Google Shape;1045;p132"/>
          <p:cNvPicPr preferRelativeResize="0"/>
          <p:nvPr/>
        </p:nvPicPr>
        <p:blipFill>
          <a:blip r:embed="rId3">
            <a:alphaModFix/>
          </a:blip>
          <a:stretch>
            <a:fillRect/>
          </a:stretch>
        </p:blipFill>
        <p:spPr>
          <a:xfrm>
            <a:off x="1202448" y="996275"/>
            <a:ext cx="6035576" cy="42672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9" name="Shape 1049"/>
        <p:cNvGrpSpPr/>
        <p:nvPr/>
      </p:nvGrpSpPr>
      <p:grpSpPr>
        <a:xfrm>
          <a:off x="0" y="0"/>
          <a:ext cx="0" cy="0"/>
          <a:chOff x="0" y="0"/>
          <a:chExt cx="0" cy="0"/>
        </a:xfrm>
      </p:grpSpPr>
      <p:sp>
        <p:nvSpPr>
          <p:cNvPr id="1050" name="Google Shape;1050;p13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Eigenvector - Centrality Measure</a:t>
            </a:r>
            <a:endParaRPr/>
          </a:p>
        </p:txBody>
      </p:sp>
      <p:sp>
        <p:nvSpPr>
          <p:cNvPr id="1051" name="Google Shape;1051;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2" name="Google Shape;1052;p133"/>
          <p:cNvPicPr preferRelativeResize="0"/>
          <p:nvPr/>
        </p:nvPicPr>
        <p:blipFill>
          <a:blip r:embed="rId3">
            <a:alphaModFix/>
          </a:blip>
          <a:stretch>
            <a:fillRect/>
          </a:stretch>
        </p:blipFill>
        <p:spPr>
          <a:xfrm>
            <a:off x="1868597" y="1245247"/>
            <a:ext cx="5406801" cy="38301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6" name="Shape 1056"/>
        <p:cNvGrpSpPr/>
        <p:nvPr/>
      </p:nvGrpSpPr>
      <p:grpSpPr>
        <a:xfrm>
          <a:off x="0" y="0"/>
          <a:ext cx="0" cy="0"/>
          <a:chOff x="0" y="0"/>
          <a:chExt cx="0" cy="0"/>
        </a:xfrm>
      </p:grpSpPr>
      <p:sp>
        <p:nvSpPr>
          <p:cNvPr id="1057" name="Google Shape;1057;p13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8" name="Google Shape;1058;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9" name="Google Shape;1059;p134"/>
          <p:cNvPicPr preferRelativeResize="0"/>
          <p:nvPr/>
        </p:nvPicPr>
        <p:blipFill>
          <a:blip r:embed="rId3">
            <a:alphaModFix/>
          </a:blip>
          <a:stretch>
            <a:fillRect/>
          </a:stretch>
        </p:blipFill>
        <p:spPr>
          <a:xfrm>
            <a:off x="710074" y="0"/>
            <a:ext cx="7723851" cy="51435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3" name="Shape 1063"/>
        <p:cNvGrpSpPr/>
        <p:nvPr/>
      </p:nvGrpSpPr>
      <p:grpSpPr>
        <a:xfrm>
          <a:off x="0" y="0"/>
          <a:ext cx="0" cy="0"/>
          <a:chOff x="0" y="0"/>
          <a:chExt cx="0" cy="0"/>
        </a:xfrm>
      </p:grpSpPr>
      <p:sp>
        <p:nvSpPr>
          <p:cNvPr id="1064" name="Google Shape;1064;p1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5" name="Google Shape;1065;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6" name="Google Shape;1066;p135"/>
          <p:cNvPicPr preferRelativeResize="0"/>
          <p:nvPr/>
        </p:nvPicPr>
        <p:blipFill>
          <a:blip r:embed="rId3">
            <a:alphaModFix/>
          </a:blip>
          <a:stretch>
            <a:fillRect/>
          </a:stretch>
        </p:blipFill>
        <p:spPr>
          <a:xfrm>
            <a:off x="679385" y="0"/>
            <a:ext cx="7785231" cy="5143501"/>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0" name="Shape 1070"/>
        <p:cNvGrpSpPr/>
        <p:nvPr/>
      </p:nvGrpSpPr>
      <p:grpSpPr>
        <a:xfrm>
          <a:off x="0" y="0"/>
          <a:ext cx="0" cy="0"/>
          <a:chOff x="0" y="0"/>
          <a:chExt cx="0" cy="0"/>
        </a:xfrm>
      </p:grpSpPr>
      <p:sp>
        <p:nvSpPr>
          <p:cNvPr id="1071" name="Google Shape;1071;p13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2" name="Google Shape;1072;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3" name="Google Shape;1073;p136"/>
          <p:cNvPicPr preferRelativeResize="0"/>
          <p:nvPr/>
        </p:nvPicPr>
        <p:blipFill>
          <a:blip r:embed="rId3">
            <a:alphaModFix/>
          </a:blip>
          <a:stretch>
            <a:fillRect/>
          </a:stretch>
        </p:blipFill>
        <p:spPr>
          <a:xfrm>
            <a:off x="686280" y="0"/>
            <a:ext cx="7771439" cy="5143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7" name="Shape 1077"/>
        <p:cNvGrpSpPr/>
        <p:nvPr/>
      </p:nvGrpSpPr>
      <p:grpSpPr>
        <a:xfrm>
          <a:off x="0" y="0"/>
          <a:ext cx="0" cy="0"/>
          <a:chOff x="0" y="0"/>
          <a:chExt cx="0" cy="0"/>
        </a:xfrm>
      </p:grpSpPr>
      <p:sp>
        <p:nvSpPr>
          <p:cNvPr id="1078" name="Google Shape;1078;p1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9" name="Google Shape;1079;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0" name="Google Shape;1080;p137"/>
          <p:cNvPicPr preferRelativeResize="0"/>
          <p:nvPr/>
        </p:nvPicPr>
        <p:blipFill>
          <a:blip r:embed="rId3">
            <a:alphaModFix/>
          </a:blip>
          <a:stretch>
            <a:fillRect/>
          </a:stretch>
        </p:blipFill>
        <p:spPr>
          <a:xfrm>
            <a:off x="714375" y="0"/>
            <a:ext cx="7715249" cy="5143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4" name="Shape 1084"/>
        <p:cNvGrpSpPr/>
        <p:nvPr/>
      </p:nvGrpSpPr>
      <p:grpSpPr>
        <a:xfrm>
          <a:off x="0" y="0"/>
          <a:ext cx="0" cy="0"/>
          <a:chOff x="0" y="0"/>
          <a:chExt cx="0" cy="0"/>
        </a:xfrm>
      </p:grpSpPr>
      <p:sp>
        <p:nvSpPr>
          <p:cNvPr id="1085" name="Google Shape;1085;p13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6" name="Google Shape;1086;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7" name="Google Shape;1087;p138" title="20131002_timeBased_crossCorrelations.mp4">
            <a:hlinkClick r:id="rId3"/>
          </p:cNvPr>
          <p:cNvPicPr preferRelativeResize="0"/>
          <p:nvPr/>
        </p:nvPicPr>
        <p:blipFill>
          <a:blip r:embed="rId4">
            <a:alphaModFix/>
          </a:blip>
          <a:stretch>
            <a:fillRect/>
          </a:stretch>
        </p:blipFill>
        <p:spPr>
          <a:xfrm>
            <a:off x="1208450" y="445025"/>
            <a:ext cx="6264634" cy="469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1000"/>
                                        <p:tgtEl>
                                          <p:spTgt spid="10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9"/>
          <p:cNvSpPr txBox="1"/>
          <p:nvPr>
            <p:ph type="title"/>
          </p:nvPr>
        </p:nvSpPr>
        <p:spPr>
          <a:xfrm>
            <a:off x="311700" y="3305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 threshold </a:t>
            </a:r>
            <a:endParaRPr/>
          </a:p>
        </p:txBody>
      </p:sp>
      <p:pic>
        <p:nvPicPr>
          <p:cNvPr id="1093" name="Google Shape;1093;p139"/>
          <p:cNvPicPr preferRelativeResize="0"/>
          <p:nvPr/>
        </p:nvPicPr>
        <p:blipFill>
          <a:blip r:embed="rId3">
            <a:alphaModFix/>
          </a:blip>
          <a:stretch>
            <a:fillRect/>
          </a:stretch>
        </p:blipFill>
        <p:spPr>
          <a:xfrm>
            <a:off x="2277150" y="2930391"/>
            <a:ext cx="4419600" cy="933450"/>
          </a:xfrm>
          <a:prstGeom prst="rect">
            <a:avLst/>
          </a:prstGeom>
          <a:noFill/>
          <a:ln>
            <a:noFill/>
          </a:ln>
        </p:spPr>
      </p:pic>
      <p:pic>
        <p:nvPicPr>
          <p:cNvPr id="1094" name="Google Shape;1094;p139"/>
          <p:cNvPicPr preferRelativeResize="0"/>
          <p:nvPr/>
        </p:nvPicPr>
        <p:blipFill>
          <a:blip r:embed="rId4">
            <a:alphaModFix/>
          </a:blip>
          <a:stretch>
            <a:fillRect/>
          </a:stretch>
        </p:blipFill>
        <p:spPr>
          <a:xfrm>
            <a:off x="2676300" y="1198753"/>
            <a:ext cx="3600450" cy="571500"/>
          </a:xfrm>
          <a:prstGeom prst="rect">
            <a:avLst/>
          </a:prstGeom>
          <a:noFill/>
          <a:ln>
            <a:noFill/>
          </a:ln>
        </p:spPr>
      </p:pic>
      <p:sp>
        <p:nvSpPr>
          <p:cNvPr id="1095" name="Google Shape;1095;p139"/>
          <p:cNvSpPr txBox="1"/>
          <p:nvPr/>
        </p:nvSpPr>
        <p:spPr>
          <a:xfrm>
            <a:off x="602125" y="1666138"/>
            <a:ext cx="8925300" cy="5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lang="en" sz="1800">
                <a:solidFill>
                  <a:schemeClr val="dk2"/>
                </a:solidFill>
                <a:latin typeface="Source Sans Pro"/>
                <a:ea typeface="Source Sans Pro"/>
                <a:cs typeface="Source Sans Pro"/>
                <a:sym typeface="Source Sans Pro"/>
              </a:rPr>
              <a:t>Cij is the correlation between site i and site j at time t, and Ct is the global threshold</a:t>
            </a:r>
            <a:endParaRPr sz="1800">
              <a:solidFill>
                <a:schemeClr val="dk2"/>
              </a:solidFill>
              <a:latin typeface="Source Sans Pro"/>
              <a:ea typeface="Source Sans Pro"/>
              <a:cs typeface="Source Sans Pro"/>
              <a:sym typeface="Source Sans Pro"/>
            </a:endParaRPr>
          </a:p>
          <a:p>
            <a:pPr indent="0" lvl="0" marL="0" rtl="0" algn="l">
              <a:spcBef>
                <a:spcPts val="1200"/>
              </a:spcBef>
              <a:spcAft>
                <a:spcPts val="0"/>
              </a:spcAft>
              <a:buNone/>
            </a:pPr>
            <a:r>
              <a:t/>
            </a:r>
            <a:endParaRPr sz="1800">
              <a:solidFill>
                <a:schemeClr val="dk2"/>
              </a:solidFill>
              <a:latin typeface="Source Sans Pro"/>
              <a:ea typeface="Source Sans Pro"/>
              <a:cs typeface="Source Sans Pro"/>
              <a:sym typeface="Source Sans Pro"/>
            </a:endParaRPr>
          </a:p>
        </p:txBody>
      </p:sp>
      <p:sp>
        <p:nvSpPr>
          <p:cNvPr id="1096" name="Google Shape;1096;p139"/>
          <p:cNvSpPr txBox="1"/>
          <p:nvPr/>
        </p:nvSpPr>
        <p:spPr>
          <a:xfrm>
            <a:off x="1443600" y="2420700"/>
            <a:ext cx="6086700" cy="5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lang="en" sz="1800">
                <a:solidFill>
                  <a:schemeClr val="dk2"/>
                </a:solidFill>
                <a:latin typeface="Source Sans Pro"/>
                <a:ea typeface="Source Sans Pro"/>
                <a:cs typeface="Source Sans Pro"/>
                <a:sym typeface="Source Sans Pro"/>
              </a:rPr>
              <a:t>Average degree ni(CT) at different global threshold CT values.</a:t>
            </a:r>
            <a:endParaRPr sz="1800">
              <a:solidFill>
                <a:schemeClr val="dk2"/>
              </a:solidFill>
              <a:latin typeface="Source Sans Pro"/>
              <a:ea typeface="Source Sans Pro"/>
              <a:cs typeface="Source Sans Pro"/>
              <a:sym typeface="Source Sans Pro"/>
            </a:endParaRPr>
          </a:p>
          <a:p>
            <a:pPr indent="0" lvl="0" marL="0" rtl="0" algn="l">
              <a:spcBef>
                <a:spcPts val="1200"/>
              </a:spcBef>
              <a:spcAft>
                <a:spcPts val="0"/>
              </a:spcAft>
              <a:buNone/>
            </a:pPr>
            <a:r>
              <a:t/>
            </a:r>
            <a:endParaRPr sz="1800">
              <a:solidFill>
                <a:schemeClr val="dk2"/>
              </a:solidFill>
              <a:latin typeface="Source Sans Pro"/>
              <a:ea typeface="Source Sans Pro"/>
              <a:cs typeface="Source Sans Pro"/>
              <a:sym typeface="Source Sans Pro"/>
            </a:endParaRPr>
          </a:p>
        </p:txBody>
      </p:sp>
      <p:sp>
        <p:nvSpPr>
          <p:cNvPr id="1097" name="Google Shape;1097;p139"/>
          <p:cNvSpPr txBox="1"/>
          <p:nvPr/>
        </p:nvSpPr>
        <p:spPr>
          <a:xfrm>
            <a:off x="311700" y="3998175"/>
            <a:ext cx="8350500" cy="8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Find a specific threshold CTi for each monitor so that the calculated average degree of each site is equal to the normalization degree n0. </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pic>
        <p:nvPicPr>
          <p:cNvPr id="1102" name="Google Shape;1102;p140"/>
          <p:cNvPicPr preferRelativeResize="0"/>
          <p:nvPr/>
        </p:nvPicPr>
        <p:blipFill>
          <a:blip r:embed="rId3">
            <a:alphaModFix/>
          </a:blip>
          <a:stretch>
            <a:fillRect/>
          </a:stretch>
        </p:blipFill>
        <p:spPr>
          <a:xfrm>
            <a:off x="152400" y="1280913"/>
            <a:ext cx="8839204" cy="3789463"/>
          </a:xfrm>
          <a:prstGeom prst="rect">
            <a:avLst/>
          </a:prstGeom>
          <a:noFill/>
          <a:ln>
            <a:noFill/>
          </a:ln>
        </p:spPr>
      </p:pic>
      <p:pic>
        <p:nvPicPr>
          <p:cNvPr id="1103" name="Google Shape;1103;p140"/>
          <p:cNvPicPr preferRelativeResize="0"/>
          <p:nvPr/>
        </p:nvPicPr>
        <p:blipFill>
          <a:blip r:embed="rId4">
            <a:alphaModFix/>
          </a:blip>
          <a:stretch>
            <a:fillRect/>
          </a:stretch>
        </p:blipFill>
        <p:spPr>
          <a:xfrm>
            <a:off x="256500" y="89450"/>
            <a:ext cx="3961375" cy="337450"/>
          </a:xfrm>
          <a:prstGeom prst="rect">
            <a:avLst/>
          </a:prstGeom>
          <a:noFill/>
          <a:ln>
            <a:noFill/>
          </a:ln>
        </p:spPr>
      </p:pic>
      <p:pic>
        <p:nvPicPr>
          <p:cNvPr id="1104" name="Google Shape;1104;p140"/>
          <p:cNvPicPr preferRelativeResize="0"/>
          <p:nvPr/>
        </p:nvPicPr>
        <p:blipFill>
          <a:blip r:embed="rId5">
            <a:alphaModFix/>
          </a:blip>
          <a:stretch>
            <a:fillRect/>
          </a:stretch>
        </p:blipFill>
        <p:spPr>
          <a:xfrm>
            <a:off x="256500" y="579300"/>
            <a:ext cx="1357325" cy="353470"/>
          </a:xfrm>
          <a:prstGeom prst="rect">
            <a:avLst/>
          </a:prstGeom>
          <a:noFill/>
          <a:ln>
            <a:noFill/>
          </a:ln>
        </p:spPr>
      </p:pic>
      <p:pic>
        <p:nvPicPr>
          <p:cNvPr id="1105" name="Google Shape;1105;p140"/>
          <p:cNvPicPr preferRelativeResize="0"/>
          <p:nvPr/>
        </p:nvPicPr>
        <p:blipFill>
          <a:blip r:embed="rId6">
            <a:alphaModFix/>
          </a:blip>
          <a:stretch>
            <a:fillRect/>
          </a:stretch>
        </p:blipFill>
        <p:spPr>
          <a:xfrm>
            <a:off x="3525900" y="1911525"/>
            <a:ext cx="5382399" cy="295535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141"/>
          <p:cNvPicPr preferRelativeResize="0"/>
          <p:nvPr/>
        </p:nvPicPr>
        <p:blipFill>
          <a:blip r:embed="rId3">
            <a:alphaModFix/>
          </a:blip>
          <a:stretch>
            <a:fillRect/>
          </a:stretch>
        </p:blipFill>
        <p:spPr>
          <a:xfrm>
            <a:off x="208250" y="152400"/>
            <a:ext cx="3915725" cy="534800"/>
          </a:xfrm>
          <a:prstGeom prst="rect">
            <a:avLst/>
          </a:prstGeom>
          <a:noFill/>
          <a:ln>
            <a:noFill/>
          </a:ln>
        </p:spPr>
      </p:pic>
      <p:pic>
        <p:nvPicPr>
          <p:cNvPr id="1111" name="Google Shape;1111;p141"/>
          <p:cNvPicPr preferRelativeResize="0"/>
          <p:nvPr/>
        </p:nvPicPr>
        <p:blipFill>
          <a:blip r:embed="rId4">
            <a:alphaModFix/>
          </a:blip>
          <a:stretch>
            <a:fillRect/>
          </a:stretch>
        </p:blipFill>
        <p:spPr>
          <a:xfrm>
            <a:off x="208250" y="768600"/>
            <a:ext cx="1357325" cy="284400"/>
          </a:xfrm>
          <a:prstGeom prst="rect">
            <a:avLst/>
          </a:prstGeom>
          <a:noFill/>
          <a:ln>
            <a:noFill/>
          </a:ln>
        </p:spPr>
      </p:pic>
      <p:pic>
        <p:nvPicPr>
          <p:cNvPr id="1112" name="Google Shape;1112;p141"/>
          <p:cNvPicPr preferRelativeResize="0"/>
          <p:nvPr/>
        </p:nvPicPr>
        <p:blipFill>
          <a:blip r:embed="rId5">
            <a:alphaModFix/>
          </a:blip>
          <a:stretch>
            <a:fillRect/>
          </a:stretch>
        </p:blipFill>
        <p:spPr>
          <a:xfrm>
            <a:off x="208252" y="1134400"/>
            <a:ext cx="3032550" cy="3880799"/>
          </a:xfrm>
          <a:prstGeom prst="rect">
            <a:avLst/>
          </a:prstGeom>
          <a:noFill/>
          <a:ln>
            <a:noFill/>
          </a:ln>
        </p:spPr>
      </p:pic>
      <p:pic>
        <p:nvPicPr>
          <p:cNvPr id="1113" name="Google Shape;1113;p141"/>
          <p:cNvPicPr preferRelativeResize="0"/>
          <p:nvPr/>
        </p:nvPicPr>
        <p:blipFill>
          <a:blip r:embed="rId6">
            <a:alphaModFix/>
          </a:blip>
          <a:stretch>
            <a:fillRect/>
          </a:stretch>
        </p:blipFill>
        <p:spPr>
          <a:xfrm>
            <a:off x="3606675" y="4433125"/>
            <a:ext cx="2427696" cy="534800"/>
          </a:xfrm>
          <a:prstGeom prst="rect">
            <a:avLst/>
          </a:prstGeom>
          <a:noFill/>
          <a:ln>
            <a:noFill/>
          </a:ln>
        </p:spPr>
      </p:pic>
      <p:pic>
        <p:nvPicPr>
          <p:cNvPr id="1114" name="Google Shape;1114;p141"/>
          <p:cNvPicPr preferRelativeResize="0"/>
          <p:nvPr/>
        </p:nvPicPr>
        <p:blipFill>
          <a:blip r:embed="rId7">
            <a:alphaModFix/>
          </a:blip>
          <a:stretch>
            <a:fillRect/>
          </a:stretch>
        </p:blipFill>
        <p:spPr>
          <a:xfrm>
            <a:off x="3477575" y="1336000"/>
            <a:ext cx="5536325" cy="847200"/>
          </a:xfrm>
          <a:prstGeom prst="rect">
            <a:avLst/>
          </a:prstGeom>
          <a:noFill/>
          <a:ln>
            <a:noFill/>
          </a:ln>
        </p:spPr>
      </p:pic>
      <p:sp>
        <p:nvSpPr>
          <p:cNvPr id="1115" name="Google Shape;1115;p141"/>
          <p:cNvSpPr txBox="1"/>
          <p:nvPr/>
        </p:nvSpPr>
        <p:spPr>
          <a:xfrm>
            <a:off x="3300575" y="869400"/>
            <a:ext cx="62367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Source Sans Pro"/>
                <a:ea typeface="Source Sans Pro"/>
                <a:cs typeface="Source Sans Pro"/>
                <a:sym typeface="Source Sans Pro"/>
              </a:rPr>
              <a:t>Threshold   Station 68   Station 54    Station 70   Station 82  Station 63</a:t>
            </a:r>
            <a:endParaRPr b="1" sz="1500">
              <a:solidFill>
                <a:schemeClr val="dk2"/>
              </a:solidFill>
              <a:latin typeface="Source Sans Pro"/>
              <a:ea typeface="Source Sans Pro"/>
              <a:cs typeface="Source Sans Pro"/>
              <a:sym typeface="Source Sans Pro"/>
            </a:endParaRPr>
          </a:p>
        </p:txBody>
      </p:sp>
      <p:sp>
        <p:nvSpPr>
          <p:cNvPr id="1116" name="Google Shape;1116;p141"/>
          <p:cNvSpPr/>
          <p:nvPr/>
        </p:nvSpPr>
        <p:spPr>
          <a:xfrm>
            <a:off x="8048425" y="1915800"/>
            <a:ext cx="9654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7" name="Google Shape;1117;p141"/>
          <p:cNvSpPr/>
          <p:nvPr/>
        </p:nvSpPr>
        <p:spPr>
          <a:xfrm>
            <a:off x="3525875" y="1915800"/>
            <a:ext cx="9654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1118" name="Google Shape;1118;p141"/>
          <p:cNvPicPr preferRelativeResize="0"/>
          <p:nvPr/>
        </p:nvPicPr>
        <p:blipFill>
          <a:blip r:embed="rId8">
            <a:alphaModFix/>
          </a:blip>
          <a:stretch>
            <a:fillRect/>
          </a:stretch>
        </p:blipFill>
        <p:spPr>
          <a:xfrm>
            <a:off x="3577863" y="2318550"/>
            <a:ext cx="5536325" cy="799382"/>
          </a:xfrm>
          <a:prstGeom prst="rect">
            <a:avLst/>
          </a:prstGeom>
          <a:noFill/>
          <a:ln>
            <a:noFill/>
          </a:ln>
        </p:spPr>
      </p:pic>
      <p:sp>
        <p:nvSpPr>
          <p:cNvPr id="1119" name="Google Shape;1119;p141"/>
          <p:cNvSpPr/>
          <p:nvPr/>
        </p:nvSpPr>
        <p:spPr>
          <a:xfrm>
            <a:off x="4491275" y="2576038"/>
            <a:ext cx="9654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20" name="Google Shape;1120;p141"/>
          <p:cNvSpPr/>
          <p:nvPr/>
        </p:nvSpPr>
        <p:spPr>
          <a:xfrm>
            <a:off x="3525875" y="2576050"/>
            <a:ext cx="9654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1121" name="Google Shape;1121;p141"/>
          <p:cNvPicPr preferRelativeResize="0"/>
          <p:nvPr/>
        </p:nvPicPr>
        <p:blipFill rotWithShape="1">
          <a:blip r:embed="rId9">
            <a:alphaModFix/>
          </a:blip>
          <a:srcRect b="0" l="0" r="4425" t="0"/>
          <a:stretch/>
        </p:blipFill>
        <p:spPr>
          <a:xfrm>
            <a:off x="3606675" y="3284338"/>
            <a:ext cx="5291401" cy="982350"/>
          </a:xfrm>
          <a:prstGeom prst="rect">
            <a:avLst/>
          </a:prstGeom>
          <a:noFill/>
          <a:ln>
            <a:noFill/>
          </a:ln>
        </p:spPr>
      </p:pic>
      <p:sp>
        <p:nvSpPr>
          <p:cNvPr id="1122" name="Google Shape;1122;p141"/>
          <p:cNvSpPr/>
          <p:nvPr/>
        </p:nvSpPr>
        <p:spPr>
          <a:xfrm>
            <a:off x="6212200" y="3525888"/>
            <a:ext cx="9654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23" name="Google Shape;1123;p141"/>
          <p:cNvSpPr/>
          <p:nvPr/>
        </p:nvSpPr>
        <p:spPr>
          <a:xfrm>
            <a:off x="3525875" y="3525888"/>
            <a:ext cx="9654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24" name="Google Shape;1124;p141"/>
          <p:cNvSpPr txBox="1"/>
          <p:nvPr/>
        </p:nvSpPr>
        <p:spPr>
          <a:xfrm>
            <a:off x="1832525" y="585000"/>
            <a:ext cx="14544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10 points</a:t>
            </a:r>
            <a:endParaRPr sz="1800">
              <a:solidFill>
                <a:schemeClr val="dk2"/>
              </a:solidFill>
              <a:latin typeface="Source Sans Pro"/>
              <a:ea typeface="Source Sans Pro"/>
              <a:cs typeface="Source Sans Pro"/>
              <a:sym typeface="Source Sans Pro"/>
            </a:endParaRPr>
          </a:p>
        </p:txBody>
      </p:sp>
      <p:cxnSp>
        <p:nvCxnSpPr>
          <p:cNvPr id="1125" name="Google Shape;1125;p141"/>
          <p:cNvCxnSpPr/>
          <p:nvPr/>
        </p:nvCxnSpPr>
        <p:spPr>
          <a:xfrm flipH="1">
            <a:off x="2072075" y="931700"/>
            <a:ext cx="343500" cy="140400"/>
          </a:xfrm>
          <a:prstGeom prst="straightConnector1">
            <a:avLst/>
          </a:prstGeom>
          <a:noFill/>
          <a:ln cap="flat" cmpd="sng" w="9525">
            <a:solidFill>
              <a:schemeClr val="dk2"/>
            </a:solidFill>
            <a:prstDash val="solid"/>
            <a:round/>
            <a:headEnd len="med" w="med" type="none"/>
            <a:tailEnd len="med" w="med" type="triangle"/>
          </a:ln>
        </p:spPr>
      </p:cxnSp>
      <p:sp>
        <p:nvSpPr>
          <p:cNvPr id="1126" name="Google Shape;1126;p141"/>
          <p:cNvSpPr txBox="1"/>
          <p:nvPr/>
        </p:nvSpPr>
        <p:spPr>
          <a:xfrm>
            <a:off x="6034375" y="327100"/>
            <a:ext cx="1454400" cy="1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200 points</a:t>
            </a:r>
            <a:endParaRPr sz="1800">
              <a:solidFill>
                <a:schemeClr val="dk2"/>
              </a:solidFill>
              <a:latin typeface="Source Sans Pro"/>
              <a:ea typeface="Source Sans Pro"/>
              <a:cs typeface="Source Sans Pro"/>
              <a:sym typeface="Source Sans Pro"/>
            </a:endParaRPr>
          </a:p>
        </p:txBody>
      </p:sp>
      <p:cxnSp>
        <p:nvCxnSpPr>
          <p:cNvPr id="1127" name="Google Shape;1127;p141"/>
          <p:cNvCxnSpPr/>
          <p:nvPr/>
        </p:nvCxnSpPr>
        <p:spPr>
          <a:xfrm flipH="1">
            <a:off x="6143200" y="697600"/>
            <a:ext cx="405900" cy="531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2015 </a:t>
            </a:r>
            <a:r>
              <a:rPr lang="en">
                <a:solidFill>
                  <a:schemeClr val="lt1"/>
                </a:solidFill>
              </a:rPr>
              <a:t>September 11 </a:t>
            </a:r>
            <a:endParaRPr>
              <a:solidFill>
                <a:schemeClr val="lt1"/>
              </a:solidFill>
            </a:endParaRPr>
          </a:p>
        </p:txBody>
      </p:sp>
      <p:sp>
        <p:nvSpPr>
          <p:cNvPr id="164" name="Google Shape;16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5"/>
          <p:cNvPicPr preferRelativeResize="0"/>
          <p:nvPr/>
        </p:nvPicPr>
        <p:blipFill>
          <a:blip r:embed="rId3">
            <a:alphaModFix/>
          </a:blip>
          <a:stretch>
            <a:fillRect/>
          </a:stretch>
        </p:blipFill>
        <p:spPr>
          <a:xfrm>
            <a:off x="0" y="1196298"/>
            <a:ext cx="9144000" cy="3947205"/>
          </a:xfrm>
          <a:prstGeom prst="rect">
            <a:avLst/>
          </a:prstGeom>
          <a:noFill/>
          <a:ln>
            <a:noFill/>
          </a:ln>
        </p:spPr>
      </p:pic>
      <p:sp>
        <p:nvSpPr>
          <p:cNvPr id="166" name="Google Shape;166;p25"/>
          <p:cNvSpPr/>
          <p:nvPr/>
        </p:nvSpPr>
        <p:spPr>
          <a:xfrm>
            <a:off x="18135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167" name="Google Shape;167;p25"/>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68" name="Google Shape;168;p25"/>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4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Device Specific Threshold (Varied) // Window = 15</a:t>
            </a:r>
            <a:endParaRPr/>
          </a:p>
        </p:txBody>
      </p:sp>
      <p:sp>
        <p:nvSpPr>
          <p:cNvPr id="1133" name="Google Shape;1133;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4" name="Google Shape;1134;p142"/>
          <p:cNvPicPr preferRelativeResize="0"/>
          <p:nvPr/>
        </p:nvPicPr>
        <p:blipFill rotWithShape="1">
          <a:blip r:embed="rId3">
            <a:alphaModFix/>
          </a:blip>
          <a:srcRect b="-1147" l="11655" r="-560" t="10089"/>
          <a:stretch/>
        </p:blipFill>
        <p:spPr>
          <a:xfrm>
            <a:off x="383350" y="927825"/>
            <a:ext cx="8377299" cy="4215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Correlation Threshold = 0.95 // Window = 15</a:t>
            </a:r>
            <a:endParaRPr/>
          </a:p>
        </p:txBody>
      </p:sp>
      <p:sp>
        <p:nvSpPr>
          <p:cNvPr id="1140" name="Google Shape;1140;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1" name="Google Shape;1141;p143"/>
          <p:cNvPicPr preferRelativeResize="0"/>
          <p:nvPr/>
        </p:nvPicPr>
        <p:blipFill>
          <a:blip r:embed="rId3">
            <a:alphaModFix/>
          </a:blip>
          <a:stretch>
            <a:fillRect/>
          </a:stretch>
        </p:blipFill>
        <p:spPr>
          <a:xfrm>
            <a:off x="311700" y="1068425"/>
            <a:ext cx="8314502" cy="39293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5" name="Shape 1145"/>
        <p:cNvGrpSpPr/>
        <p:nvPr/>
      </p:nvGrpSpPr>
      <p:grpSpPr>
        <a:xfrm>
          <a:off x="0" y="0"/>
          <a:ext cx="0" cy="0"/>
          <a:chOff x="0" y="0"/>
          <a:chExt cx="0" cy="0"/>
        </a:xfrm>
      </p:grpSpPr>
      <p:sp>
        <p:nvSpPr>
          <p:cNvPr id="1146" name="Google Shape;1146;p144"/>
          <p:cNvSpPr txBox="1"/>
          <p:nvPr>
            <p:ph idx="1" type="body"/>
          </p:nvPr>
        </p:nvSpPr>
        <p:spPr>
          <a:xfrm>
            <a:off x="311700" y="1152475"/>
            <a:ext cx="8520600" cy="3794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Objective</a:t>
            </a:r>
            <a:r>
              <a:rPr lang="en" sz="2000"/>
              <a:t>: </a:t>
            </a:r>
            <a:endParaRPr sz="2000"/>
          </a:p>
          <a:p>
            <a:pPr indent="-330200" lvl="1" marL="914400" rtl="0" algn="l">
              <a:spcBef>
                <a:spcPts val="0"/>
              </a:spcBef>
              <a:spcAft>
                <a:spcPts val="0"/>
              </a:spcAft>
              <a:buSzPts val="1600"/>
              <a:buChar char="○"/>
            </a:pPr>
            <a:r>
              <a:rPr lang="en" sz="1550"/>
              <a:t>To predict and forecast GICs to mitigate the impact on the critical infrastructure through developing nowcast and predictive models for SuperMAG (dB/dt) and NERC GIC variables by exploring the most meaningful ML algorithms.</a:t>
            </a:r>
            <a:br>
              <a:rPr lang="en" sz="1550"/>
            </a:br>
            <a:endParaRPr sz="1550"/>
          </a:p>
          <a:p>
            <a:pPr indent="-355600" lvl="0" marL="457200" rtl="0" algn="l">
              <a:spcBef>
                <a:spcPts val="0"/>
              </a:spcBef>
              <a:spcAft>
                <a:spcPts val="0"/>
              </a:spcAft>
              <a:buSzPts val="2000"/>
              <a:buChar char="●"/>
            </a:pPr>
            <a:r>
              <a:rPr b="1" lang="en" sz="2000"/>
              <a:t>Approach</a:t>
            </a:r>
            <a:r>
              <a:rPr lang="en" sz="2000"/>
              <a:t>: </a:t>
            </a:r>
            <a:endParaRPr sz="2000"/>
          </a:p>
          <a:p>
            <a:pPr indent="-330200" lvl="1" marL="914400" rtl="0" algn="l">
              <a:spcBef>
                <a:spcPts val="0"/>
              </a:spcBef>
              <a:spcAft>
                <a:spcPts val="0"/>
              </a:spcAft>
              <a:buSzPts val="1600"/>
              <a:buChar char="○"/>
            </a:pPr>
            <a:r>
              <a:rPr lang="en" sz="1600"/>
              <a:t>Consolidate raw datasets: SuperMAG, OMNI and NERC GIC data.</a:t>
            </a:r>
            <a:endParaRPr sz="1600"/>
          </a:p>
          <a:p>
            <a:pPr indent="-330200" lvl="1" marL="914400" rtl="0" algn="l">
              <a:spcBef>
                <a:spcPts val="0"/>
              </a:spcBef>
              <a:spcAft>
                <a:spcPts val="0"/>
              </a:spcAft>
              <a:buSzPts val="1600"/>
              <a:buChar char="○"/>
            </a:pPr>
            <a:r>
              <a:rPr lang="en" sz="1600"/>
              <a:t>Create analysis-ready datasets for magnetic perturbation prediction &amp; NERC GIC values.</a:t>
            </a:r>
            <a:endParaRPr sz="1600"/>
          </a:p>
          <a:p>
            <a:pPr indent="-330200" lvl="1" marL="914400" rtl="0" algn="l">
              <a:spcBef>
                <a:spcPts val="0"/>
              </a:spcBef>
              <a:spcAft>
                <a:spcPts val="0"/>
              </a:spcAft>
              <a:buSzPts val="1600"/>
              <a:buChar char="○"/>
            </a:pPr>
            <a:r>
              <a:rPr lang="en" sz="1600"/>
              <a:t>Preprocess dataset and feature engineering for training and testing purposes.</a:t>
            </a:r>
            <a:endParaRPr sz="1600"/>
          </a:p>
          <a:p>
            <a:pPr indent="-330200" lvl="1" marL="914400" rtl="0" algn="l">
              <a:spcBef>
                <a:spcPts val="0"/>
              </a:spcBef>
              <a:spcAft>
                <a:spcPts val="0"/>
              </a:spcAft>
              <a:buSzPts val="1600"/>
              <a:buChar char="○"/>
            </a:pPr>
            <a:r>
              <a:rPr lang="en" sz="1600"/>
              <a:t>Experimenting with the following ML models:</a:t>
            </a:r>
            <a:endParaRPr sz="1600"/>
          </a:p>
          <a:p>
            <a:pPr indent="-330200" lvl="2" marL="1371600" rtl="0" algn="l">
              <a:spcBef>
                <a:spcPts val="0"/>
              </a:spcBef>
              <a:spcAft>
                <a:spcPts val="0"/>
              </a:spcAft>
              <a:buSzPts val="1600"/>
              <a:buChar char="■"/>
            </a:pPr>
            <a:r>
              <a:rPr lang="en" sz="1600"/>
              <a:t>Multivariate Linear Regression</a:t>
            </a:r>
            <a:endParaRPr sz="1600"/>
          </a:p>
          <a:p>
            <a:pPr indent="-330200" lvl="2" marL="1371600" rtl="0" algn="l">
              <a:spcBef>
                <a:spcPts val="0"/>
              </a:spcBef>
              <a:spcAft>
                <a:spcPts val="0"/>
              </a:spcAft>
              <a:buSzPts val="1600"/>
              <a:buChar char="■"/>
            </a:pPr>
            <a:r>
              <a:rPr lang="en" sz="1600"/>
              <a:t>LSTM(with Attention)/GRU</a:t>
            </a:r>
            <a:endParaRPr sz="1600"/>
          </a:p>
        </p:txBody>
      </p:sp>
      <p:sp>
        <p:nvSpPr>
          <p:cNvPr id="1147" name="Google Shape;1147;p14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1" name="Shape 1151"/>
        <p:cNvGrpSpPr/>
        <p:nvPr/>
      </p:nvGrpSpPr>
      <p:grpSpPr>
        <a:xfrm>
          <a:off x="0" y="0"/>
          <a:ext cx="0" cy="0"/>
          <a:chOff x="0" y="0"/>
          <a:chExt cx="0" cy="0"/>
        </a:xfrm>
      </p:grpSpPr>
      <p:cxnSp>
        <p:nvCxnSpPr>
          <p:cNvPr id="1152" name="Google Shape;1152;p145"/>
          <p:cNvCxnSpPr/>
          <p:nvPr/>
        </p:nvCxnSpPr>
        <p:spPr>
          <a:xfrm>
            <a:off x="6542000" y="2440350"/>
            <a:ext cx="969300" cy="1103100"/>
          </a:xfrm>
          <a:prstGeom prst="straightConnector1">
            <a:avLst/>
          </a:prstGeom>
          <a:noFill/>
          <a:ln cap="flat" cmpd="sng" w="9525">
            <a:solidFill>
              <a:schemeClr val="dk2"/>
            </a:solidFill>
            <a:prstDash val="solid"/>
            <a:round/>
            <a:headEnd len="med" w="med" type="none"/>
            <a:tailEnd len="med" w="med" type="none"/>
          </a:ln>
        </p:spPr>
      </p:cxnSp>
      <p:sp>
        <p:nvSpPr>
          <p:cNvPr id="1153" name="Google Shape;1153;p14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Data Flow for Magnetic Perturbation Prediction</a:t>
            </a:r>
            <a:endParaRPr sz="2700"/>
          </a:p>
        </p:txBody>
      </p:sp>
      <p:sp>
        <p:nvSpPr>
          <p:cNvPr id="1154" name="Google Shape;1154;p145"/>
          <p:cNvSpPr/>
          <p:nvPr/>
        </p:nvSpPr>
        <p:spPr>
          <a:xfrm>
            <a:off x="360675" y="1660350"/>
            <a:ext cx="699300" cy="399000"/>
          </a:xfrm>
          <a:prstGeom prst="can">
            <a:avLst>
              <a:gd fmla="val 25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SuperMAG</a:t>
            </a:r>
            <a:endParaRPr sz="800">
              <a:latin typeface="Source Sans Pro"/>
              <a:ea typeface="Source Sans Pro"/>
              <a:cs typeface="Source Sans Pro"/>
              <a:sym typeface="Source Sans Pro"/>
            </a:endParaRPr>
          </a:p>
          <a:p>
            <a:pPr indent="0" lvl="0" marL="0" rtl="0" algn="ctr">
              <a:spcBef>
                <a:spcPts val="0"/>
              </a:spcBef>
              <a:spcAft>
                <a:spcPts val="0"/>
              </a:spcAft>
              <a:buNone/>
            </a:pPr>
            <a:r>
              <a:rPr lang="en" sz="800">
                <a:latin typeface="Source Sans Pro"/>
                <a:ea typeface="Source Sans Pro"/>
                <a:cs typeface="Source Sans Pro"/>
                <a:sym typeface="Source Sans Pro"/>
              </a:rPr>
              <a:t>(2010-2023) </a:t>
            </a:r>
            <a:endParaRPr sz="800">
              <a:latin typeface="Source Sans Pro"/>
              <a:ea typeface="Source Sans Pro"/>
              <a:cs typeface="Source Sans Pro"/>
              <a:sym typeface="Source Sans Pro"/>
            </a:endParaRPr>
          </a:p>
        </p:txBody>
      </p:sp>
      <p:sp>
        <p:nvSpPr>
          <p:cNvPr id="1155" name="Google Shape;1155;p145"/>
          <p:cNvSpPr/>
          <p:nvPr/>
        </p:nvSpPr>
        <p:spPr>
          <a:xfrm>
            <a:off x="360675" y="2327425"/>
            <a:ext cx="699300" cy="399000"/>
          </a:xfrm>
          <a:prstGeom prst="can">
            <a:avLst>
              <a:gd fmla="val 25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lang="en" sz="800">
                <a:solidFill>
                  <a:schemeClr val="dk2"/>
                </a:solidFill>
                <a:latin typeface="Source Sans Pro"/>
                <a:ea typeface="Source Sans Pro"/>
                <a:cs typeface="Source Sans Pro"/>
                <a:sym typeface="Source Sans Pro"/>
              </a:rPr>
              <a:t>OMNI</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lang="en" sz="800">
                <a:solidFill>
                  <a:schemeClr val="dk2"/>
                </a:solidFill>
                <a:latin typeface="Source Sans Pro"/>
                <a:ea typeface="Source Sans Pro"/>
                <a:cs typeface="Source Sans Pro"/>
                <a:sym typeface="Source Sans Pro"/>
              </a:rPr>
              <a:t>(2010-2023) </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t/>
            </a:r>
            <a:endParaRPr sz="800">
              <a:solidFill>
                <a:schemeClr val="dk2"/>
              </a:solidFill>
              <a:latin typeface="Source Sans Pro"/>
              <a:ea typeface="Source Sans Pro"/>
              <a:cs typeface="Source Sans Pro"/>
              <a:sym typeface="Source Sans Pro"/>
            </a:endParaRPr>
          </a:p>
        </p:txBody>
      </p:sp>
      <p:sp>
        <p:nvSpPr>
          <p:cNvPr id="1156" name="Google Shape;1156;p145"/>
          <p:cNvSpPr/>
          <p:nvPr/>
        </p:nvSpPr>
        <p:spPr>
          <a:xfrm>
            <a:off x="1756425" y="1954675"/>
            <a:ext cx="929100" cy="464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Preprocessing Data Process</a:t>
            </a:r>
            <a:endParaRPr sz="800">
              <a:latin typeface="Source Sans Pro"/>
              <a:ea typeface="Source Sans Pro"/>
              <a:cs typeface="Source Sans Pro"/>
              <a:sym typeface="Source Sans Pro"/>
            </a:endParaRPr>
          </a:p>
        </p:txBody>
      </p:sp>
      <p:cxnSp>
        <p:nvCxnSpPr>
          <p:cNvPr id="1157" name="Google Shape;1157;p145"/>
          <p:cNvCxnSpPr>
            <a:stCxn id="1154" idx="4"/>
            <a:endCxn id="1156" idx="1"/>
          </p:cNvCxnSpPr>
          <p:nvPr/>
        </p:nvCxnSpPr>
        <p:spPr>
          <a:xfrm>
            <a:off x="1059975" y="1859850"/>
            <a:ext cx="696600" cy="327300"/>
          </a:xfrm>
          <a:prstGeom prst="straightConnector1">
            <a:avLst/>
          </a:prstGeom>
          <a:noFill/>
          <a:ln cap="flat" cmpd="sng" w="9525">
            <a:solidFill>
              <a:schemeClr val="dk2"/>
            </a:solidFill>
            <a:prstDash val="solid"/>
            <a:round/>
            <a:headEnd len="med" w="med" type="none"/>
            <a:tailEnd len="med" w="med" type="stealth"/>
          </a:ln>
        </p:spPr>
      </p:cxnSp>
      <p:cxnSp>
        <p:nvCxnSpPr>
          <p:cNvPr id="1158" name="Google Shape;1158;p145"/>
          <p:cNvCxnSpPr>
            <a:stCxn id="1155" idx="4"/>
            <a:endCxn id="1156" idx="1"/>
          </p:cNvCxnSpPr>
          <p:nvPr/>
        </p:nvCxnSpPr>
        <p:spPr>
          <a:xfrm flipH="1" rot="10800000">
            <a:off x="1059975" y="2187025"/>
            <a:ext cx="696600" cy="339900"/>
          </a:xfrm>
          <a:prstGeom prst="straightConnector1">
            <a:avLst/>
          </a:prstGeom>
          <a:noFill/>
          <a:ln cap="flat" cmpd="sng" w="9525">
            <a:solidFill>
              <a:schemeClr val="dk2"/>
            </a:solidFill>
            <a:prstDash val="solid"/>
            <a:round/>
            <a:headEnd len="med" w="med" type="none"/>
            <a:tailEnd len="med" w="med" type="stealth"/>
          </a:ln>
        </p:spPr>
      </p:cxnSp>
      <p:sp>
        <p:nvSpPr>
          <p:cNvPr id="1159" name="Google Shape;1159;p145"/>
          <p:cNvSpPr/>
          <p:nvPr/>
        </p:nvSpPr>
        <p:spPr>
          <a:xfrm>
            <a:off x="3045600" y="1154050"/>
            <a:ext cx="2191800" cy="2027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0" name="Google Shape;1160;p145"/>
          <p:cNvSpPr txBox="1"/>
          <p:nvPr/>
        </p:nvSpPr>
        <p:spPr>
          <a:xfrm>
            <a:off x="3206475" y="1107525"/>
            <a:ext cx="1309200" cy="1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Google Drive</a:t>
            </a:r>
            <a:endParaRPr sz="900">
              <a:solidFill>
                <a:schemeClr val="dk2"/>
              </a:solidFill>
              <a:latin typeface="Source Sans Pro"/>
              <a:ea typeface="Source Sans Pro"/>
              <a:cs typeface="Source Sans Pro"/>
              <a:sym typeface="Source Sans Pro"/>
            </a:endParaRPr>
          </a:p>
        </p:txBody>
      </p:sp>
      <p:sp>
        <p:nvSpPr>
          <p:cNvPr id="1161" name="Google Shape;1161;p145"/>
          <p:cNvSpPr/>
          <p:nvPr/>
        </p:nvSpPr>
        <p:spPr>
          <a:xfrm>
            <a:off x="3296800" y="1610600"/>
            <a:ext cx="1710600" cy="438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Source Sans Pro"/>
              <a:ea typeface="Source Sans Pro"/>
              <a:cs typeface="Source Sans Pro"/>
              <a:sym typeface="Source Sans Pro"/>
            </a:endParaRPr>
          </a:p>
        </p:txBody>
      </p:sp>
      <p:sp>
        <p:nvSpPr>
          <p:cNvPr id="1162" name="Google Shape;1162;p145"/>
          <p:cNvSpPr/>
          <p:nvPr/>
        </p:nvSpPr>
        <p:spPr>
          <a:xfrm>
            <a:off x="3296800" y="2396450"/>
            <a:ext cx="1710600" cy="438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3" name="Google Shape;1163;p145"/>
          <p:cNvSpPr txBox="1"/>
          <p:nvPr/>
        </p:nvSpPr>
        <p:spPr>
          <a:xfrm>
            <a:off x="3206475" y="1399625"/>
            <a:ext cx="1506300" cy="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Folder: data/SuperMAG/clean/</a:t>
            </a:r>
            <a:endParaRPr sz="700">
              <a:solidFill>
                <a:schemeClr val="dk2"/>
              </a:solidFill>
              <a:latin typeface="Source Sans Pro"/>
              <a:ea typeface="Source Sans Pro"/>
              <a:cs typeface="Source Sans Pro"/>
              <a:sym typeface="Source Sans Pro"/>
            </a:endParaRPr>
          </a:p>
        </p:txBody>
      </p:sp>
      <p:sp>
        <p:nvSpPr>
          <p:cNvPr id="1164" name="Google Shape;1164;p145"/>
          <p:cNvSpPr txBox="1"/>
          <p:nvPr/>
        </p:nvSpPr>
        <p:spPr>
          <a:xfrm>
            <a:off x="3242725" y="2188575"/>
            <a:ext cx="1215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Folder: data/OMNI/clean/</a:t>
            </a:r>
            <a:endParaRPr sz="700">
              <a:solidFill>
                <a:schemeClr val="dk2"/>
              </a:solidFill>
              <a:latin typeface="Source Sans Pro"/>
              <a:ea typeface="Source Sans Pro"/>
              <a:cs typeface="Source Sans Pro"/>
              <a:sym typeface="Source Sans Pro"/>
            </a:endParaRPr>
          </a:p>
        </p:txBody>
      </p:sp>
      <p:sp>
        <p:nvSpPr>
          <p:cNvPr id="1165" name="Google Shape;1165;p145"/>
          <p:cNvSpPr/>
          <p:nvPr/>
        </p:nvSpPr>
        <p:spPr>
          <a:xfrm>
            <a:off x="3369550" y="1664175"/>
            <a:ext cx="3192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6" name="Google Shape;1166;p145"/>
          <p:cNvSpPr/>
          <p:nvPr/>
        </p:nvSpPr>
        <p:spPr>
          <a:xfrm>
            <a:off x="3446850" y="1693988"/>
            <a:ext cx="3192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7" name="Google Shape;1167;p145"/>
          <p:cNvSpPr/>
          <p:nvPr/>
        </p:nvSpPr>
        <p:spPr>
          <a:xfrm>
            <a:off x="3519800" y="1733175"/>
            <a:ext cx="3192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Source Sans Pro"/>
                <a:ea typeface="Source Sans Pro"/>
                <a:cs typeface="Source Sans Pro"/>
                <a:sym typeface="Source Sans Pro"/>
              </a:rPr>
              <a:t>.csv</a:t>
            </a:r>
            <a:endParaRPr sz="600">
              <a:latin typeface="Source Sans Pro"/>
              <a:ea typeface="Source Sans Pro"/>
              <a:cs typeface="Source Sans Pro"/>
              <a:sym typeface="Source Sans Pro"/>
            </a:endParaRPr>
          </a:p>
        </p:txBody>
      </p:sp>
      <p:sp>
        <p:nvSpPr>
          <p:cNvPr id="1168" name="Google Shape;1168;p145"/>
          <p:cNvSpPr txBox="1"/>
          <p:nvPr/>
        </p:nvSpPr>
        <p:spPr>
          <a:xfrm>
            <a:off x="1190350" y="946363"/>
            <a:ext cx="35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Source Sans Pro"/>
                <a:ea typeface="Source Sans Pro"/>
                <a:cs typeface="Source Sans Pro"/>
                <a:sym typeface="Source Sans Pro"/>
              </a:rPr>
              <a:t>API</a:t>
            </a:r>
            <a:endParaRPr b="1" sz="800">
              <a:solidFill>
                <a:schemeClr val="dk2"/>
              </a:solidFill>
              <a:latin typeface="Source Sans Pro"/>
              <a:ea typeface="Source Sans Pro"/>
              <a:cs typeface="Source Sans Pro"/>
              <a:sym typeface="Source Sans Pro"/>
            </a:endParaRPr>
          </a:p>
        </p:txBody>
      </p:sp>
      <p:sp>
        <p:nvSpPr>
          <p:cNvPr id="1169" name="Google Shape;1169;p145"/>
          <p:cNvSpPr/>
          <p:nvPr/>
        </p:nvSpPr>
        <p:spPr>
          <a:xfrm>
            <a:off x="3446850" y="2479850"/>
            <a:ext cx="3192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00">
                <a:solidFill>
                  <a:schemeClr val="dk2"/>
                </a:solidFill>
                <a:latin typeface="Source Sans Pro"/>
                <a:ea typeface="Source Sans Pro"/>
                <a:cs typeface="Source Sans Pro"/>
                <a:sym typeface="Source Sans Pro"/>
              </a:rPr>
              <a:t>.</a:t>
            </a:r>
            <a:r>
              <a:rPr lang="en" sz="600">
                <a:solidFill>
                  <a:schemeClr val="dk2"/>
                </a:solidFill>
                <a:latin typeface="Source Sans Pro"/>
                <a:ea typeface="Source Sans Pro"/>
                <a:cs typeface="Source Sans Pro"/>
                <a:sym typeface="Source Sans Pro"/>
              </a:rPr>
              <a:t>csv</a:t>
            </a:r>
            <a:endParaRPr>
              <a:latin typeface="Source Sans Pro"/>
              <a:ea typeface="Source Sans Pro"/>
              <a:cs typeface="Source Sans Pro"/>
              <a:sym typeface="Source Sans Pro"/>
            </a:endParaRPr>
          </a:p>
        </p:txBody>
      </p:sp>
      <p:sp>
        <p:nvSpPr>
          <p:cNvPr id="1170" name="Google Shape;1170;p145"/>
          <p:cNvSpPr/>
          <p:nvPr/>
        </p:nvSpPr>
        <p:spPr>
          <a:xfrm>
            <a:off x="667800" y="4051475"/>
            <a:ext cx="2638200" cy="7542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171" name="Google Shape;1171;p145"/>
          <p:cNvCxnSpPr/>
          <p:nvPr/>
        </p:nvCxnSpPr>
        <p:spPr>
          <a:xfrm flipH="1">
            <a:off x="1361000" y="1239838"/>
            <a:ext cx="600" cy="1656600"/>
          </a:xfrm>
          <a:prstGeom prst="straightConnector1">
            <a:avLst/>
          </a:prstGeom>
          <a:noFill/>
          <a:ln cap="flat" cmpd="sng" w="9525">
            <a:solidFill>
              <a:schemeClr val="dk2"/>
            </a:solidFill>
            <a:prstDash val="lgDash"/>
            <a:round/>
            <a:headEnd len="med" w="med" type="none"/>
            <a:tailEnd len="med" w="med" type="none"/>
          </a:ln>
        </p:spPr>
      </p:cxnSp>
      <p:cxnSp>
        <p:nvCxnSpPr>
          <p:cNvPr id="1172" name="Google Shape;1172;p145"/>
          <p:cNvCxnSpPr/>
          <p:nvPr/>
        </p:nvCxnSpPr>
        <p:spPr>
          <a:xfrm flipH="1">
            <a:off x="741550" y="2416875"/>
            <a:ext cx="1023000" cy="1642500"/>
          </a:xfrm>
          <a:prstGeom prst="straightConnector1">
            <a:avLst/>
          </a:prstGeom>
          <a:noFill/>
          <a:ln cap="flat" cmpd="sng" w="9525">
            <a:solidFill>
              <a:schemeClr val="dk2"/>
            </a:solidFill>
            <a:prstDash val="solid"/>
            <a:round/>
            <a:headEnd len="med" w="med" type="none"/>
            <a:tailEnd len="med" w="med" type="none"/>
          </a:ln>
        </p:spPr>
      </p:cxnSp>
      <p:cxnSp>
        <p:nvCxnSpPr>
          <p:cNvPr id="1173" name="Google Shape;1173;p145"/>
          <p:cNvCxnSpPr/>
          <p:nvPr/>
        </p:nvCxnSpPr>
        <p:spPr>
          <a:xfrm>
            <a:off x="2689075" y="2421575"/>
            <a:ext cx="545700" cy="1644600"/>
          </a:xfrm>
          <a:prstGeom prst="straightConnector1">
            <a:avLst/>
          </a:prstGeom>
          <a:noFill/>
          <a:ln cap="flat" cmpd="sng" w="9525">
            <a:solidFill>
              <a:schemeClr val="dk2"/>
            </a:solidFill>
            <a:prstDash val="solid"/>
            <a:round/>
            <a:headEnd len="med" w="med" type="none"/>
            <a:tailEnd len="med" w="med" type="none"/>
          </a:ln>
        </p:spPr>
      </p:cxnSp>
      <p:cxnSp>
        <p:nvCxnSpPr>
          <p:cNvPr id="1174" name="Google Shape;1174;p145"/>
          <p:cNvCxnSpPr>
            <a:stCxn id="1156" idx="3"/>
            <a:endCxn id="1161" idx="1"/>
          </p:cNvCxnSpPr>
          <p:nvPr/>
        </p:nvCxnSpPr>
        <p:spPr>
          <a:xfrm flipH="1" rot="10800000">
            <a:off x="2685525" y="1830025"/>
            <a:ext cx="611400" cy="357000"/>
          </a:xfrm>
          <a:prstGeom prst="straightConnector1">
            <a:avLst/>
          </a:prstGeom>
          <a:noFill/>
          <a:ln cap="flat" cmpd="sng" w="9525">
            <a:solidFill>
              <a:schemeClr val="dk2"/>
            </a:solidFill>
            <a:prstDash val="solid"/>
            <a:round/>
            <a:headEnd len="med" w="med" type="none"/>
            <a:tailEnd len="med" w="med" type="stealth"/>
          </a:ln>
        </p:spPr>
      </p:cxnSp>
      <p:cxnSp>
        <p:nvCxnSpPr>
          <p:cNvPr id="1175" name="Google Shape;1175;p145"/>
          <p:cNvCxnSpPr>
            <a:stCxn id="1156" idx="3"/>
            <a:endCxn id="1162" idx="1"/>
          </p:cNvCxnSpPr>
          <p:nvPr/>
        </p:nvCxnSpPr>
        <p:spPr>
          <a:xfrm>
            <a:off x="2685525" y="2187025"/>
            <a:ext cx="611400" cy="429000"/>
          </a:xfrm>
          <a:prstGeom prst="straightConnector1">
            <a:avLst/>
          </a:prstGeom>
          <a:noFill/>
          <a:ln cap="flat" cmpd="sng" w="9525">
            <a:solidFill>
              <a:schemeClr val="dk2"/>
            </a:solidFill>
            <a:prstDash val="solid"/>
            <a:round/>
            <a:headEnd len="med" w="med" type="none"/>
            <a:tailEnd len="med" w="med" type="stealth"/>
          </a:ln>
        </p:spPr>
      </p:cxnSp>
      <p:sp>
        <p:nvSpPr>
          <p:cNvPr id="1176" name="Google Shape;1176;p145"/>
          <p:cNvSpPr/>
          <p:nvPr/>
        </p:nvSpPr>
        <p:spPr>
          <a:xfrm>
            <a:off x="788500" y="4196225"/>
            <a:ext cx="539700" cy="464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Retrieve Data</a:t>
            </a:r>
            <a:endParaRPr sz="800">
              <a:latin typeface="Source Sans Pro"/>
              <a:ea typeface="Source Sans Pro"/>
              <a:cs typeface="Source Sans Pro"/>
              <a:sym typeface="Source Sans Pro"/>
            </a:endParaRPr>
          </a:p>
        </p:txBody>
      </p:sp>
      <p:sp>
        <p:nvSpPr>
          <p:cNvPr id="1177" name="Google Shape;1177;p145"/>
          <p:cNvSpPr/>
          <p:nvPr/>
        </p:nvSpPr>
        <p:spPr>
          <a:xfrm>
            <a:off x="1644925" y="4196225"/>
            <a:ext cx="539700" cy="464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Filling Missing Values</a:t>
            </a:r>
            <a:endParaRPr sz="800">
              <a:latin typeface="Source Sans Pro"/>
              <a:ea typeface="Source Sans Pro"/>
              <a:cs typeface="Source Sans Pro"/>
              <a:sym typeface="Source Sans Pro"/>
            </a:endParaRPr>
          </a:p>
        </p:txBody>
      </p:sp>
      <p:sp>
        <p:nvSpPr>
          <p:cNvPr id="1178" name="Google Shape;1178;p145"/>
          <p:cNvSpPr/>
          <p:nvPr/>
        </p:nvSpPr>
        <p:spPr>
          <a:xfrm>
            <a:off x="2501375" y="4196225"/>
            <a:ext cx="638100" cy="464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Resample to 5-min cadance</a:t>
            </a:r>
            <a:endParaRPr sz="800">
              <a:latin typeface="Source Sans Pro"/>
              <a:ea typeface="Source Sans Pro"/>
              <a:cs typeface="Source Sans Pro"/>
              <a:sym typeface="Source Sans Pro"/>
            </a:endParaRPr>
          </a:p>
        </p:txBody>
      </p:sp>
      <p:cxnSp>
        <p:nvCxnSpPr>
          <p:cNvPr id="1179" name="Google Shape;1179;p145"/>
          <p:cNvCxnSpPr>
            <a:stCxn id="1176" idx="3"/>
            <a:endCxn id="1177" idx="1"/>
          </p:cNvCxnSpPr>
          <p:nvPr/>
        </p:nvCxnSpPr>
        <p:spPr>
          <a:xfrm>
            <a:off x="1328200" y="4428575"/>
            <a:ext cx="316800" cy="0"/>
          </a:xfrm>
          <a:prstGeom prst="straightConnector1">
            <a:avLst/>
          </a:prstGeom>
          <a:noFill/>
          <a:ln cap="flat" cmpd="sng" w="9525">
            <a:solidFill>
              <a:schemeClr val="dk2"/>
            </a:solidFill>
            <a:prstDash val="solid"/>
            <a:round/>
            <a:headEnd len="med" w="med" type="none"/>
            <a:tailEnd len="med" w="med" type="stealth"/>
          </a:ln>
        </p:spPr>
      </p:cxnSp>
      <p:cxnSp>
        <p:nvCxnSpPr>
          <p:cNvPr id="1180" name="Google Shape;1180;p145"/>
          <p:cNvCxnSpPr>
            <a:stCxn id="1177" idx="3"/>
            <a:endCxn id="1178" idx="1"/>
          </p:cNvCxnSpPr>
          <p:nvPr/>
        </p:nvCxnSpPr>
        <p:spPr>
          <a:xfrm>
            <a:off x="2184625" y="4428575"/>
            <a:ext cx="316800" cy="0"/>
          </a:xfrm>
          <a:prstGeom prst="straightConnector1">
            <a:avLst/>
          </a:prstGeom>
          <a:noFill/>
          <a:ln cap="flat" cmpd="sng" w="9525">
            <a:solidFill>
              <a:schemeClr val="dk2"/>
            </a:solidFill>
            <a:prstDash val="solid"/>
            <a:round/>
            <a:headEnd len="med" w="med" type="none"/>
            <a:tailEnd len="med" w="med" type="stealth"/>
          </a:ln>
        </p:spPr>
      </p:cxnSp>
      <p:sp>
        <p:nvSpPr>
          <p:cNvPr id="1181" name="Google Shape;1181;p145"/>
          <p:cNvSpPr/>
          <p:nvPr/>
        </p:nvSpPr>
        <p:spPr>
          <a:xfrm>
            <a:off x="5615300" y="1974525"/>
            <a:ext cx="929100" cy="464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Dataset Creation Process</a:t>
            </a:r>
            <a:endParaRPr sz="800">
              <a:latin typeface="Source Sans Pro"/>
              <a:ea typeface="Source Sans Pro"/>
              <a:cs typeface="Source Sans Pro"/>
              <a:sym typeface="Source Sans Pro"/>
            </a:endParaRPr>
          </a:p>
        </p:txBody>
      </p:sp>
      <p:cxnSp>
        <p:nvCxnSpPr>
          <p:cNvPr id="1182" name="Google Shape;1182;p145"/>
          <p:cNvCxnSpPr>
            <a:stCxn id="1161" idx="3"/>
            <a:endCxn id="1181" idx="1"/>
          </p:cNvCxnSpPr>
          <p:nvPr/>
        </p:nvCxnSpPr>
        <p:spPr>
          <a:xfrm>
            <a:off x="5007400" y="1830050"/>
            <a:ext cx="607800" cy="376800"/>
          </a:xfrm>
          <a:prstGeom prst="straightConnector1">
            <a:avLst/>
          </a:prstGeom>
          <a:noFill/>
          <a:ln cap="flat" cmpd="sng" w="9525">
            <a:solidFill>
              <a:schemeClr val="dk2"/>
            </a:solidFill>
            <a:prstDash val="solid"/>
            <a:round/>
            <a:headEnd len="med" w="med" type="none"/>
            <a:tailEnd len="med" w="med" type="stealth"/>
          </a:ln>
        </p:spPr>
      </p:cxnSp>
      <p:cxnSp>
        <p:nvCxnSpPr>
          <p:cNvPr id="1183" name="Google Shape;1183;p145"/>
          <p:cNvCxnSpPr>
            <a:stCxn id="1162" idx="3"/>
            <a:endCxn id="1181" idx="1"/>
          </p:cNvCxnSpPr>
          <p:nvPr/>
        </p:nvCxnSpPr>
        <p:spPr>
          <a:xfrm flipH="1" rot="10800000">
            <a:off x="5007400" y="2207000"/>
            <a:ext cx="607800" cy="408900"/>
          </a:xfrm>
          <a:prstGeom prst="straightConnector1">
            <a:avLst/>
          </a:prstGeom>
          <a:noFill/>
          <a:ln cap="flat" cmpd="sng" w="9525">
            <a:solidFill>
              <a:schemeClr val="dk2"/>
            </a:solidFill>
            <a:prstDash val="solid"/>
            <a:round/>
            <a:headEnd len="med" w="med" type="none"/>
            <a:tailEnd len="med" w="med" type="stealth"/>
          </a:ln>
        </p:spPr>
      </p:cxnSp>
      <p:sp>
        <p:nvSpPr>
          <p:cNvPr id="1184" name="Google Shape;1184;p145"/>
          <p:cNvSpPr txBox="1"/>
          <p:nvPr/>
        </p:nvSpPr>
        <p:spPr>
          <a:xfrm>
            <a:off x="3876550" y="1536813"/>
            <a:ext cx="11874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Resampled to 5-min cadence.</a:t>
            </a:r>
            <a:endParaRPr sz="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Missing values filled with mean interpolation.</a:t>
            </a:r>
            <a:endParaRPr sz="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Separated into years file</a:t>
            </a:r>
            <a:endParaRPr sz="600">
              <a:solidFill>
                <a:schemeClr val="dk2"/>
              </a:solidFill>
              <a:latin typeface="Source Sans Pro"/>
              <a:ea typeface="Source Sans Pro"/>
              <a:cs typeface="Source Sans Pro"/>
              <a:sym typeface="Source Sans Pro"/>
            </a:endParaRPr>
          </a:p>
        </p:txBody>
      </p:sp>
      <p:sp>
        <p:nvSpPr>
          <p:cNvPr id="1185" name="Google Shape;1185;p145"/>
          <p:cNvSpPr txBox="1"/>
          <p:nvPr/>
        </p:nvSpPr>
        <p:spPr>
          <a:xfrm>
            <a:off x="3876550" y="2336788"/>
            <a:ext cx="11874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Resampled to 5-min cadence.</a:t>
            </a:r>
            <a:endParaRPr sz="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Missing values filled with mean interpolation, backward and forward values.</a:t>
            </a:r>
            <a:endParaRPr sz="600">
              <a:solidFill>
                <a:schemeClr val="dk2"/>
              </a:solidFill>
              <a:latin typeface="Source Sans Pro"/>
              <a:ea typeface="Source Sans Pro"/>
              <a:cs typeface="Source Sans Pro"/>
              <a:sym typeface="Source Sans Pro"/>
            </a:endParaRPr>
          </a:p>
        </p:txBody>
      </p:sp>
      <p:sp>
        <p:nvSpPr>
          <p:cNvPr id="1186" name="Google Shape;1186;p145"/>
          <p:cNvSpPr/>
          <p:nvPr/>
        </p:nvSpPr>
        <p:spPr>
          <a:xfrm>
            <a:off x="6896650" y="1154050"/>
            <a:ext cx="2023800" cy="1821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87" name="Google Shape;1187;p145"/>
          <p:cNvSpPr txBox="1"/>
          <p:nvPr/>
        </p:nvSpPr>
        <p:spPr>
          <a:xfrm>
            <a:off x="6987450" y="1107525"/>
            <a:ext cx="1309200" cy="1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Google Drive</a:t>
            </a:r>
            <a:endParaRPr sz="900">
              <a:solidFill>
                <a:schemeClr val="dk2"/>
              </a:solidFill>
              <a:latin typeface="Source Sans Pro"/>
              <a:ea typeface="Source Sans Pro"/>
              <a:cs typeface="Source Sans Pro"/>
              <a:sym typeface="Source Sans Pro"/>
            </a:endParaRPr>
          </a:p>
        </p:txBody>
      </p:sp>
      <p:sp>
        <p:nvSpPr>
          <p:cNvPr id="1188" name="Google Shape;1188;p145"/>
          <p:cNvSpPr/>
          <p:nvPr/>
        </p:nvSpPr>
        <p:spPr>
          <a:xfrm>
            <a:off x="6987450" y="1536825"/>
            <a:ext cx="1841100" cy="134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Source Sans Pro"/>
              <a:ea typeface="Source Sans Pro"/>
              <a:cs typeface="Source Sans Pro"/>
              <a:sym typeface="Source Sans Pro"/>
            </a:endParaRPr>
          </a:p>
        </p:txBody>
      </p:sp>
      <p:sp>
        <p:nvSpPr>
          <p:cNvPr id="1189" name="Google Shape;1189;p145"/>
          <p:cNvSpPr/>
          <p:nvPr/>
        </p:nvSpPr>
        <p:spPr>
          <a:xfrm>
            <a:off x="7116750" y="1997350"/>
            <a:ext cx="3192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0" name="Google Shape;1190;p145"/>
          <p:cNvSpPr/>
          <p:nvPr/>
        </p:nvSpPr>
        <p:spPr>
          <a:xfrm>
            <a:off x="7194050" y="2027163"/>
            <a:ext cx="3192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91" name="Google Shape;1191;p145"/>
          <p:cNvSpPr/>
          <p:nvPr/>
        </p:nvSpPr>
        <p:spPr>
          <a:xfrm>
            <a:off x="7267000" y="2066350"/>
            <a:ext cx="3192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Source Sans Pro"/>
                <a:ea typeface="Source Sans Pro"/>
                <a:cs typeface="Source Sans Pro"/>
                <a:sym typeface="Source Sans Pro"/>
              </a:rPr>
              <a:t>.csv</a:t>
            </a:r>
            <a:endParaRPr sz="600">
              <a:latin typeface="Source Sans Pro"/>
              <a:ea typeface="Source Sans Pro"/>
              <a:cs typeface="Source Sans Pro"/>
              <a:sym typeface="Source Sans Pro"/>
            </a:endParaRPr>
          </a:p>
        </p:txBody>
      </p:sp>
      <p:sp>
        <p:nvSpPr>
          <p:cNvPr id="1192" name="Google Shape;1192;p145"/>
          <p:cNvSpPr txBox="1"/>
          <p:nvPr/>
        </p:nvSpPr>
        <p:spPr>
          <a:xfrm>
            <a:off x="6987450" y="1318100"/>
            <a:ext cx="1215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Folder: data/ML/</a:t>
            </a:r>
            <a:endParaRPr sz="700">
              <a:solidFill>
                <a:schemeClr val="dk2"/>
              </a:solidFill>
              <a:latin typeface="Source Sans Pro"/>
              <a:ea typeface="Source Sans Pro"/>
              <a:cs typeface="Source Sans Pro"/>
              <a:sym typeface="Source Sans Pro"/>
            </a:endParaRPr>
          </a:p>
        </p:txBody>
      </p:sp>
      <p:cxnSp>
        <p:nvCxnSpPr>
          <p:cNvPr id="1193" name="Google Shape;1193;p145"/>
          <p:cNvCxnSpPr>
            <a:stCxn id="1181" idx="3"/>
            <a:endCxn id="1188" idx="1"/>
          </p:cNvCxnSpPr>
          <p:nvPr/>
        </p:nvCxnSpPr>
        <p:spPr>
          <a:xfrm>
            <a:off x="6544400" y="2206875"/>
            <a:ext cx="443100" cy="0"/>
          </a:xfrm>
          <a:prstGeom prst="straightConnector1">
            <a:avLst/>
          </a:prstGeom>
          <a:noFill/>
          <a:ln cap="flat" cmpd="sng" w="9525">
            <a:solidFill>
              <a:schemeClr val="dk2"/>
            </a:solidFill>
            <a:prstDash val="solid"/>
            <a:round/>
            <a:headEnd len="med" w="med" type="none"/>
            <a:tailEnd len="med" w="med" type="stealth"/>
          </a:ln>
        </p:spPr>
      </p:cxnSp>
      <p:sp>
        <p:nvSpPr>
          <p:cNvPr id="1194" name="Google Shape;1194;p145"/>
          <p:cNvSpPr/>
          <p:nvPr/>
        </p:nvSpPr>
        <p:spPr>
          <a:xfrm>
            <a:off x="5224425" y="3538275"/>
            <a:ext cx="2430000" cy="10092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195" name="Google Shape;1195;p145"/>
          <p:cNvCxnSpPr/>
          <p:nvPr/>
        </p:nvCxnSpPr>
        <p:spPr>
          <a:xfrm flipH="1">
            <a:off x="5359700" y="2439525"/>
            <a:ext cx="257400" cy="1098900"/>
          </a:xfrm>
          <a:prstGeom prst="straightConnector1">
            <a:avLst/>
          </a:prstGeom>
          <a:noFill/>
          <a:ln cap="flat" cmpd="sng" w="9525">
            <a:solidFill>
              <a:schemeClr val="dk2"/>
            </a:solidFill>
            <a:prstDash val="solid"/>
            <a:round/>
            <a:headEnd len="med" w="med" type="none"/>
            <a:tailEnd len="med" w="med" type="none"/>
          </a:ln>
        </p:spPr>
      </p:cxnSp>
      <p:sp>
        <p:nvSpPr>
          <p:cNvPr id="1196" name="Google Shape;1196;p145"/>
          <p:cNvSpPr/>
          <p:nvPr/>
        </p:nvSpPr>
        <p:spPr>
          <a:xfrm>
            <a:off x="5703625" y="3731175"/>
            <a:ext cx="638100" cy="623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sz="800">
                <a:latin typeface="Source Sans Pro"/>
                <a:ea typeface="Source Sans Pro"/>
                <a:cs typeface="Source Sans Pro"/>
                <a:sym typeface="Source Sans Pro"/>
              </a:rPr>
              <a:t>OMNI</a:t>
            </a:r>
            <a:endParaRPr b="1" sz="800">
              <a:latin typeface="Source Sans Pro"/>
              <a:ea typeface="Source Sans Pro"/>
              <a:cs typeface="Source Sans Pro"/>
              <a:sym typeface="Source Sans Pro"/>
            </a:endParaRPr>
          </a:p>
        </p:txBody>
      </p:sp>
      <p:sp>
        <p:nvSpPr>
          <p:cNvPr id="1197" name="Google Shape;1197;p145"/>
          <p:cNvSpPr/>
          <p:nvPr/>
        </p:nvSpPr>
        <p:spPr>
          <a:xfrm>
            <a:off x="5255600" y="3731175"/>
            <a:ext cx="638100" cy="6234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Source Sans Pro"/>
                <a:ea typeface="Source Sans Pro"/>
                <a:cs typeface="Source Sans Pro"/>
                <a:sym typeface="Source Sans Pro"/>
              </a:rPr>
              <a:t>SuperMAG</a:t>
            </a:r>
            <a:endParaRPr b="1" sz="800">
              <a:latin typeface="Source Sans Pro"/>
              <a:ea typeface="Source Sans Pro"/>
              <a:cs typeface="Source Sans Pro"/>
              <a:sym typeface="Source Sans Pro"/>
            </a:endParaRPr>
          </a:p>
        </p:txBody>
      </p:sp>
      <p:sp>
        <p:nvSpPr>
          <p:cNvPr id="1198" name="Google Shape;1198;p145"/>
          <p:cNvSpPr/>
          <p:nvPr/>
        </p:nvSpPr>
        <p:spPr>
          <a:xfrm>
            <a:off x="6611600" y="3776925"/>
            <a:ext cx="992100" cy="526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Filling missing and replace default values</a:t>
            </a:r>
            <a:endParaRPr sz="800">
              <a:latin typeface="Source Sans Pro"/>
              <a:ea typeface="Source Sans Pro"/>
              <a:cs typeface="Source Sans Pro"/>
              <a:sym typeface="Source Sans Pro"/>
            </a:endParaRPr>
          </a:p>
        </p:txBody>
      </p:sp>
      <p:cxnSp>
        <p:nvCxnSpPr>
          <p:cNvPr id="1199" name="Google Shape;1199;p145"/>
          <p:cNvCxnSpPr>
            <a:stCxn id="1196" idx="6"/>
            <a:endCxn id="1198" idx="1"/>
          </p:cNvCxnSpPr>
          <p:nvPr/>
        </p:nvCxnSpPr>
        <p:spPr>
          <a:xfrm flipH="1" rot="10800000">
            <a:off x="6341725" y="4040475"/>
            <a:ext cx="270000" cy="2400"/>
          </a:xfrm>
          <a:prstGeom prst="straightConnector1">
            <a:avLst/>
          </a:prstGeom>
          <a:noFill/>
          <a:ln cap="flat" cmpd="sng" w="9525">
            <a:solidFill>
              <a:schemeClr val="dk2"/>
            </a:solidFill>
            <a:prstDash val="solid"/>
            <a:round/>
            <a:headEnd len="med" w="med" type="none"/>
            <a:tailEnd len="med" w="med" type="stealth"/>
          </a:ln>
        </p:spPr>
      </p:cxnSp>
      <p:sp>
        <p:nvSpPr>
          <p:cNvPr id="1200" name="Google Shape;1200;p145"/>
          <p:cNvSpPr txBox="1"/>
          <p:nvPr/>
        </p:nvSpPr>
        <p:spPr>
          <a:xfrm>
            <a:off x="7565200" y="1794475"/>
            <a:ext cx="1329900" cy="7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Has total of 17 fields:</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- 9 fields from SuperMAG data</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- 8 fields from OMNI data</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Each .csv file contains data for one year</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Each file is about 3.5-4.0GB</a:t>
            </a:r>
            <a:endParaRPr sz="700">
              <a:solidFill>
                <a:schemeClr val="dk2"/>
              </a:solidFill>
              <a:latin typeface="Source Sans Pro"/>
              <a:ea typeface="Source Sans Pro"/>
              <a:cs typeface="Source Sans Pro"/>
              <a:sym typeface="Source Sans Pro"/>
            </a:endParaRPr>
          </a:p>
        </p:txBody>
      </p:sp>
      <p:sp>
        <p:nvSpPr>
          <p:cNvPr id="1201" name="Google Shape;1201;p145"/>
          <p:cNvSpPr/>
          <p:nvPr/>
        </p:nvSpPr>
        <p:spPr>
          <a:xfrm>
            <a:off x="4292750" y="3316575"/>
            <a:ext cx="610800" cy="8388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Source Sans Pro"/>
                <a:ea typeface="Source Sans Pro"/>
                <a:cs typeface="Source Sans Pro"/>
                <a:sym typeface="Source Sans Pro"/>
              </a:rPr>
              <a:t>+ datetime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glon</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glat</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mlon</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mlat</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mlt</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dbn_nez</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dbe_nez</a:t>
            </a:r>
            <a:endParaRPr sz="700">
              <a:latin typeface="Source Sans Pro"/>
              <a:ea typeface="Source Sans Pro"/>
              <a:cs typeface="Source Sans Pro"/>
              <a:sym typeface="Source Sans Pro"/>
            </a:endParaRPr>
          </a:p>
        </p:txBody>
      </p:sp>
      <p:cxnSp>
        <p:nvCxnSpPr>
          <p:cNvPr id="1202" name="Google Shape;1202;p145"/>
          <p:cNvCxnSpPr>
            <a:endCxn id="1197" idx="0"/>
          </p:cNvCxnSpPr>
          <p:nvPr/>
        </p:nvCxnSpPr>
        <p:spPr>
          <a:xfrm>
            <a:off x="4903550" y="3316575"/>
            <a:ext cx="671100" cy="414600"/>
          </a:xfrm>
          <a:prstGeom prst="straightConnector1">
            <a:avLst/>
          </a:prstGeom>
          <a:noFill/>
          <a:ln cap="flat" cmpd="sng" w="9525">
            <a:solidFill>
              <a:schemeClr val="dk2"/>
            </a:solidFill>
            <a:prstDash val="solid"/>
            <a:round/>
            <a:headEnd len="med" w="med" type="none"/>
            <a:tailEnd len="med" w="med" type="none"/>
          </a:ln>
        </p:spPr>
      </p:cxnSp>
      <p:cxnSp>
        <p:nvCxnSpPr>
          <p:cNvPr id="1203" name="Google Shape;1203;p145"/>
          <p:cNvCxnSpPr>
            <a:endCxn id="1197" idx="3"/>
          </p:cNvCxnSpPr>
          <p:nvPr/>
        </p:nvCxnSpPr>
        <p:spPr>
          <a:xfrm>
            <a:off x="4900548" y="4155580"/>
            <a:ext cx="448500" cy="107700"/>
          </a:xfrm>
          <a:prstGeom prst="straightConnector1">
            <a:avLst/>
          </a:prstGeom>
          <a:noFill/>
          <a:ln cap="flat" cmpd="sng" w="9525">
            <a:solidFill>
              <a:schemeClr val="dk2"/>
            </a:solidFill>
            <a:prstDash val="solid"/>
            <a:round/>
            <a:headEnd len="med" w="med" type="none"/>
            <a:tailEnd len="med" w="med" type="none"/>
          </a:ln>
        </p:spPr>
      </p:cxnSp>
      <p:sp>
        <p:nvSpPr>
          <p:cNvPr id="1204" name="Google Shape;1204;p145"/>
          <p:cNvSpPr/>
          <p:nvPr/>
        </p:nvSpPr>
        <p:spPr>
          <a:xfrm>
            <a:off x="5893700" y="4614425"/>
            <a:ext cx="855000" cy="46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Source Sans Pro"/>
                <a:ea typeface="Source Sans Pro"/>
                <a:cs typeface="Source Sans Pro"/>
                <a:sym typeface="Source Sans Pro"/>
              </a:rPr>
              <a:t>+ datetime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BX, BY, BZ (GSM)</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flow_speed</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proton_density</a:t>
            </a:r>
            <a:endParaRPr sz="700">
              <a:latin typeface="Source Sans Pro"/>
              <a:ea typeface="Source Sans Pro"/>
              <a:cs typeface="Source Sans Pro"/>
              <a:sym typeface="Source Sans Pro"/>
            </a:endParaRPr>
          </a:p>
        </p:txBody>
      </p:sp>
      <p:sp>
        <p:nvSpPr>
          <p:cNvPr id="1205" name="Google Shape;1205;p145"/>
          <p:cNvSpPr/>
          <p:nvPr/>
        </p:nvSpPr>
        <p:spPr>
          <a:xfrm>
            <a:off x="6748700" y="4614425"/>
            <a:ext cx="855000" cy="46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Source Sans Pro"/>
                <a:ea typeface="Source Sans Pro"/>
                <a:cs typeface="Source Sans Pro"/>
                <a:sym typeface="Source Sans Pro"/>
              </a:rPr>
              <a:t>+ T</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Pressure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Clock angle IMF</a:t>
            </a:r>
            <a:endParaRPr sz="700">
              <a:latin typeface="Source Sans Pro"/>
              <a:ea typeface="Source Sans Pro"/>
              <a:cs typeface="Source Sans Pro"/>
              <a:sym typeface="Source Sans Pro"/>
            </a:endParaRPr>
          </a:p>
        </p:txBody>
      </p:sp>
      <p:sp>
        <p:nvSpPr>
          <p:cNvPr id="1206" name="Google Shape;1206;p145"/>
          <p:cNvSpPr/>
          <p:nvPr/>
        </p:nvSpPr>
        <p:spPr>
          <a:xfrm>
            <a:off x="5868150" y="4314275"/>
            <a:ext cx="107450" cy="306275"/>
          </a:xfrm>
          <a:custGeom>
            <a:rect b="b" l="l" r="r" t="t"/>
            <a:pathLst>
              <a:path extrusionOk="0" h="12251" w="4298">
                <a:moveTo>
                  <a:pt x="0" y="0"/>
                </a:moveTo>
                <a:cubicBezTo>
                  <a:pt x="715" y="658"/>
                  <a:pt x="4116" y="1908"/>
                  <a:pt x="4290" y="3950"/>
                </a:cubicBezTo>
                <a:cubicBezTo>
                  <a:pt x="4464" y="5992"/>
                  <a:pt x="1587" y="10868"/>
                  <a:pt x="1046" y="12251"/>
                </a:cubicBezTo>
              </a:path>
            </a:pathLst>
          </a:custGeom>
          <a:noFill/>
          <a:ln cap="flat" cmpd="sng" w="9525">
            <a:solidFill>
              <a:schemeClr val="dk2"/>
            </a:solidFill>
            <a:prstDash val="solid"/>
            <a:round/>
            <a:headEnd len="med" w="med" type="none"/>
            <a:tailEnd len="med" w="med" type="none"/>
          </a:ln>
        </p:spPr>
      </p:sp>
      <p:sp>
        <p:nvSpPr>
          <p:cNvPr id="1207" name="Google Shape;1207;p145"/>
          <p:cNvSpPr/>
          <p:nvPr/>
        </p:nvSpPr>
        <p:spPr>
          <a:xfrm>
            <a:off x="6338575" y="4070400"/>
            <a:ext cx="1262750" cy="542700"/>
          </a:xfrm>
          <a:custGeom>
            <a:rect b="b" l="l" r="r" t="t"/>
            <a:pathLst>
              <a:path extrusionOk="0" h="21708" w="50510">
                <a:moveTo>
                  <a:pt x="0" y="0"/>
                </a:moveTo>
                <a:cubicBezTo>
                  <a:pt x="1279" y="2284"/>
                  <a:pt x="-743" y="10087"/>
                  <a:pt x="7675" y="13705"/>
                </a:cubicBezTo>
                <a:cubicBezTo>
                  <a:pt x="16093" y="17323"/>
                  <a:pt x="43371" y="20374"/>
                  <a:pt x="50510" y="21708"/>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1" name="Shape 1211"/>
        <p:cNvGrpSpPr/>
        <p:nvPr/>
      </p:nvGrpSpPr>
      <p:grpSpPr>
        <a:xfrm>
          <a:off x="0" y="0"/>
          <a:ext cx="0" cy="0"/>
          <a:chOff x="0" y="0"/>
          <a:chExt cx="0" cy="0"/>
        </a:xfrm>
      </p:grpSpPr>
      <p:sp>
        <p:nvSpPr>
          <p:cNvPr id="1212" name="Google Shape;1212;p14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Multivariate Linear Regression</a:t>
            </a:r>
            <a:endParaRPr/>
          </a:p>
        </p:txBody>
      </p:sp>
      <p:sp>
        <p:nvSpPr>
          <p:cNvPr id="1213" name="Google Shape;1213;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Dataset:</a:t>
            </a:r>
            <a:endParaRPr sz="1200"/>
          </a:p>
          <a:p>
            <a:pPr indent="-304800" lvl="0" marL="457200" rtl="0" algn="l">
              <a:spcBef>
                <a:spcPts val="1200"/>
              </a:spcBef>
              <a:spcAft>
                <a:spcPts val="0"/>
              </a:spcAft>
              <a:buSzPts val="1200"/>
              <a:buChar char="●"/>
            </a:pPr>
            <a:r>
              <a:rPr lang="en" sz="1200"/>
              <a:t>Features: glon, glat, mlon, mlat, mlt, B</a:t>
            </a:r>
            <a:r>
              <a:rPr lang="en" sz="1200"/>
              <a:t>X</a:t>
            </a:r>
            <a:r>
              <a:rPr lang="en" sz="1200"/>
              <a:t>_GSE, BY_GSM, BZ_GSM, flow_speed, proton_density, T, Pressure, SYM_H, CLOCK_ANGLE_GSM, ut_sin, ut_cos, day_sin, day_cos</a:t>
            </a:r>
            <a:endParaRPr sz="1200"/>
          </a:p>
          <a:p>
            <a:pPr indent="-304800" lvl="0" marL="457200" rtl="0" algn="l">
              <a:spcBef>
                <a:spcPts val="0"/>
              </a:spcBef>
              <a:spcAft>
                <a:spcPts val="0"/>
              </a:spcAft>
              <a:buSzPts val="1200"/>
              <a:buChar char="●"/>
            </a:pPr>
            <a:r>
              <a:rPr lang="en" sz="1200"/>
              <a:t>Target: </a:t>
            </a:r>
            <a:r>
              <a:rPr lang="en" sz="1200"/>
              <a:t>dbn_nez, dbe_nez</a:t>
            </a:r>
            <a:endParaRPr sz="1200"/>
          </a:p>
          <a:p>
            <a:pPr indent="0" lvl="0" marL="0" rtl="0" algn="l">
              <a:spcBef>
                <a:spcPts val="1200"/>
              </a:spcBef>
              <a:spcAft>
                <a:spcPts val="0"/>
              </a:spcAft>
              <a:buNone/>
            </a:pPr>
            <a:r>
              <a:rPr b="1" lang="en" sz="1200"/>
              <a:t>Current Experiment Result:</a:t>
            </a:r>
            <a:endParaRPr b="1" sz="1200"/>
          </a:p>
          <a:p>
            <a:pPr indent="0" lvl="0" marL="0" rtl="0" algn="l">
              <a:spcBef>
                <a:spcPts val="1200"/>
              </a:spcBef>
              <a:spcAft>
                <a:spcPts val="1200"/>
              </a:spcAft>
              <a:buNone/>
            </a:pPr>
            <a:r>
              <a:t/>
            </a:r>
            <a:endParaRPr b="1" sz="1200"/>
          </a:p>
        </p:txBody>
      </p:sp>
      <p:graphicFrame>
        <p:nvGraphicFramePr>
          <p:cNvPr id="1214" name="Google Shape;1214;p146"/>
          <p:cNvGraphicFramePr/>
          <p:nvPr/>
        </p:nvGraphicFramePr>
        <p:xfrm>
          <a:off x="952500" y="2661500"/>
          <a:ext cx="3000000" cy="3000000"/>
        </p:xfrm>
        <a:graphic>
          <a:graphicData uri="http://schemas.openxmlformats.org/drawingml/2006/table">
            <a:tbl>
              <a:tblPr>
                <a:noFill/>
                <a:tableStyleId>{599AD550-1F68-4905-989B-A67338FEA8C0}</a:tableStyleId>
              </a:tblPr>
              <a:tblGrid>
                <a:gridCol w="3567825"/>
                <a:gridCol w="3671175"/>
              </a:tblGrid>
              <a:tr h="6800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MSE (Mean Square Error)</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d</a:t>
                      </a:r>
                      <a:r>
                        <a:rPr lang="en" sz="1200">
                          <a:latin typeface="Source Sans Pro"/>
                          <a:ea typeface="Source Sans Pro"/>
                          <a:cs typeface="Source Sans Pro"/>
                          <a:sym typeface="Source Sans Pro"/>
                        </a:rPr>
                        <a:t>bn_nez: 68.19684114, dbe_nez: 42.6784768</a:t>
                      </a:r>
                      <a:endParaRPr sz="1200">
                        <a:latin typeface="Source Sans Pro"/>
                        <a:ea typeface="Source Sans Pro"/>
                        <a:cs typeface="Source Sans Pro"/>
                        <a:sym typeface="Source Sans Pro"/>
                      </a:endParaRPr>
                    </a:p>
                  </a:txBody>
                  <a:tcPr marT="91425" marB="91425" marR="91425" marL="91425"/>
                </a:tc>
              </a:tr>
              <a:tr h="57192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MAE (Mean Absolute Error)</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dbn_nez: 5.76408362, dbe_nez: 4.44876215</a:t>
                      </a:r>
                      <a:endParaRPr sz="1200">
                        <a:latin typeface="Source Sans Pro"/>
                        <a:ea typeface="Source Sans Pro"/>
                        <a:cs typeface="Source Sans Pro"/>
                        <a:sym typeface="Source Sans Pro"/>
                      </a:endParaRPr>
                    </a:p>
                  </a:txBody>
                  <a:tcPr marT="91425" marB="91425" marR="91425" marL="91425"/>
                </a:tc>
              </a:tr>
              <a:tr h="413000">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y-intercept</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[4.50313219, -1.8351527]</a:t>
                      </a:r>
                      <a:endParaRPr sz="1200">
                        <a:latin typeface="Source Sans Pro"/>
                        <a:ea typeface="Source Sans Pro"/>
                        <a:cs typeface="Source Sans Pro"/>
                        <a:sym typeface="Source Sans Pro"/>
                      </a:endParaRPr>
                    </a:p>
                  </a:txBody>
                  <a:tcPr marT="91425" marB="91425" marR="91425" marL="91425"/>
                </a:tc>
              </a:tr>
              <a:tr h="6800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slope</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bl>
          </a:graphicData>
        </a:graphic>
      </p:graphicFrame>
      <p:pic>
        <p:nvPicPr>
          <p:cNvPr id="1215" name="Google Shape;1215;p146"/>
          <p:cNvPicPr preferRelativeResize="0"/>
          <p:nvPr/>
        </p:nvPicPr>
        <p:blipFill>
          <a:blip r:embed="rId3">
            <a:alphaModFix/>
          </a:blip>
          <a:stretch>
            <a:fillRect/>
          </a:stretch>
        </p:blipFill>
        <p:spPr>
          <a:xfrm>
            <a:off x="4520325" y="4326500"/>
            <a:ext cx="3671175" cy="66318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9" name="Shape 1219"/>
        <p:cNvGrpSpPr/>
        <p:nvPr/>
      </p:nvGrpSpPr>
      <p:grpSpPr>
        <a:xfrm>
          <a:off x="0" y="0"/>
          <a:ext cx="0" cy="0"/>
          <a:chOff x="0" y="0"/>
          <a:chExt cx="0" cy="0"/>
        </a:xfrm>
      </p:grpSpPr>
      <p:sp>
        <p:nvSpPr>
          <p:cNvPr id="1220" name="Google Shape;1220;p14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Graph (1 station)</a:t>
            </a:r>
            <a:endParaRPr/>
          </a:p>
        </p:txBody>
      </p:sp>
      <p:sp>
        <p:nvSpPr>
          <p:cNvPr id="1221" name="Google Shape;1221;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2" name="Google Shape;1222;p147"/>
          <p:cNvPicPr preferRelativeResize="0"/>
          <p:nvPr/>
        </p:nvPicPr>
        <p:blipFill>
          <a:blip r:embed="rId3">
            <a:alphaModFix/>
          </a:blip>
          <a:stretch>
            <a:fillRect/>
          </a:stretch>
        </p:blipFill>
        <p:spPr>
          <a:xfrm>
            <a:off x="0" y="1152475"/>
            <a:ext cx="4599625" cy="3754401"/>
          </a:xfrm>
          <a:prstGeom prst="rect">
            <a:avLst/>
          </a:prstGeom>
          <a:noFill/>
          <a:ln>
            <a:noFill/>
          </a:ln>
        </p:spPr>
      </p:pic>
      <p:pic>
        <p:nvPicPr>
          <p:cNvPr id="1223" name="Google Shape;1223;p147"/>
          <p:cNvPicPr preferRelativeResize="0"/>
          <p:nvPr/>
        </p:nvPicPr>
        <p:blipFill>
          <a:blip r:embed="rId4">
            <a:alphaModFix/>
          </a:blip>
          <a:stretch>
            <a:fillRect/>
          </a:stretch>
        </p:blipFill>
        <p:spPr>
          <a:xfrm>
            <a:off x="4625676" y="1152475"/>
            <a:ext cx="4518324" cy="375440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7" name="Shape 1227"/>
        <p:cNvGrpSpPr/>
        <p:nvPr/>
      </p:nvGrpSpPr>
      <p:grpSpPr>
        <a:xfrm>
          <a:off x="0" y="0"/>
          <a:ext cx="0" cy="0"/>
          <a:chOff x="0" y="0"/>
          <a:chExt cx="0" cy="0"/>
        </a:xfrm>
      </p:grpSpPr>
      <p:sp>
        <p:nvSpPr>
          <p:cNvPr id="1228" name="Google Shape;1228;p14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Long-Short Term Memory (LSTM) Model</a:t>
            </a:r>
            <a:endParaRPr/>
          </a:p>
        </p:txBody>
      </p:sp>
      <p:sp>
        <p:nvSpPr>
          <p:cNvPr id="1229" name="Google Shape;1229;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105000"/>
              </a:lnSpc>
              <a:spcBef>
                <a:spcPts val="0"/>
              </a:spcBef>
              <a:spcAft>
                <a:spcPts val="0"/>
              </a:spcAft>
              <a:buSzPts val="1900"/>
              <a:buChar char="●"/>
            </a:pPr>
            <a:r>
              <a:rPr b="1" lang="en" sz="1900"/>
              <a:t>Dataset</a:t>
            </a:r>
            <a:r>
              <a:rPr lang="en" sz="1900"/>
              <a:t>: </a:t>
            </a:r>
            <a:endParaRPr sz="1900"/>
          </a:p>
          <a:p>
            <a:pPr indent="-323850" lvl="1" marL="914400" rtl="0" algn="l">
              <a:lnSpc>
                <a:spcPct val="105000"/>
              </a:lnSpc>
              <a:spcBef>
                <a:spcPts val="0"/>
              </a:spcBef>
              <a:spcAft>
                <a:spcPts val="0"/>
              </a:spcAft>
              <a:buSzPts val="1500"/>
              <a:buChar char="○"/>
            </a:pPr>
            <a:r>
              <a:rPr b="1" lang="en" sz="1450"/>
              <a:t>Region:</a:t>
            </a:r>
            <a:r>
              <a:rPr lang="en" sz="1450"/>
              <a:t> </a:t>
            </a:r>
            <a:endParaRPr sz="1450"/>
          </a:p>
          <a:p>
            <a:pPr indent="-323850" lvl="2" marL="1371600" rtl="0" algn="l">
              <a:lnSpc>
                <a:spcPct val="105000"/>
              </a:lnSpc>
              <a:spcBef>
                <a:spcPts val="0"/>
              </a:spcBef>
              <a:spcAft>
                <a:spcPts val="0"/>
              </a:spcAft>
              <a:buSzPts val="1500"/>
              <a:buChar char="■"/>
            </a:pPr>
            <a:r>
              <a:rPr lang="en" sz="1450"/>
              <a:t>Not enough memory to run all available stations, and running on the whole dataset is time consuming, so I selected all available stations inside US.</a:t>
            </a:r>
            <a:endParaRPr sz="1450"/>
          </a:p>
          <a:p>
            <a:pPr indent="-320675" lvl="1" marL="914400" rtl="0" algn="l">
              <a:lnSpc>
                <a:spcPct val="105000"/>
              </a:lnSpc>
              <a:spcBef>
                <a:spcPts val="0"/>
              </a:spcBef>
              <a:spcAft>
                <a:spcPts val="0"/>
              </a:spcAft>
              <a:buSzPts val="1450"/>
              <a:buChar char="○"/>
            </a:pPr>
            <a:r>
              <a:rPr b="1" lang="en" sz="1450"/>
              <a:t>Time: </a:t>
            </a:r>
            <a:endParaRPr b="1" sz="1450"/>
          </a:p>
          <a:p>
            <a:pPr indent="-320675" lvl="2" marL="1371600" rtl="0" algn="l">
              <a:lnSpc>
                <a:spcPct val="105000"/>
              </a:lnSpc>
              <a:spcBef>
                <a:spcPts val="0"/>
              </a:spcBef>
              <a:spcAft>
                <a:spcPts val="0"/>
              </a:spcAft>
              <a:buSzPts val="1450"/>
              <a:buChar char="■"/>
            </a:pPr>
            <a:r>
              <a:rPr lang="en" sz="1450"/>
              <a:t>Data of 2010 to 2022 for training, </a:t>
            </a:r>
            <a:br>
              <a:rPr lang="en" sz="1450"/>
            </a:br>
            <a:r>
              <a:rPr lang="en" sz="1450"/>
              <a:t>2023 for validation.</a:t>
            </a:r>
            <a:br>
              <a:rPr lang="en" sz="1450"/>
            </a:br>
            <a:endParaRPr sz="1450"/>
          </a:p>
          <a:p>
            <a:pPr indent="-349250" lvl="0" marL="457200" rtl="0" algn="l">
              <a:lnSpc>
                <a:spcPct val="105000"/>
              </a:lnSpc>
              <a:spcBef>
                <a:spcPts val="0"/>
              </a:spcBef>
              <a:spcAft>
                <a:spcPts val="0"/>
              </a:spcAft>
              <a:buSzPts val="1900"/>
              <a:buChar char="●"/>
            </a:pPr>
            <a:r>
              <a:rPr b="1" lang="en" sz="1900"/>
              <a:t>Current Result</a:t>
            </a:r>
            <a:r>
              <a:rPr lang="en" sz="1900"/>
              <a:t>: </a:t>
            </a:r>
            <a:endParaRPr sz="1900"/>
          </a:p>
          <a:p>
            <a:pPr indent="-323850" lvl="1" marL="914400" rtl="0" algn="l">
              <a:lnSpc>
                <a:spcPct val="105000"/>
              </a:lnSpc>
              <a:spcBef>
                <a:spcPts val="0"/>
              </a:spcBef>
              <a:spcAft>
                <a:spcPts val="0"/>
              </a:spcAft>
              <a:buSzPts val="1500"/>
              <a:buChar char="○"/>
            </a:pPr>
            <a:r>
              <a:rPr b="1" lang="en" sz="1450"/>
              <a:t>Configuration:</a:t>
            </a:r>
            <a:r>
              <a:rPr lang="en" sz="1450"/>
              <a:t> </a:t>
            </a:r>
            <a:endParaRPr sz="1450"/>
          </a:p>
          <a:p>
            <a:pPr indent="-323850" lvl="2" marL="1371600" rtl="0" algn="l">
              <a:lnSpc>
                <a:spcPct val="105000"/>
              </a:lnSpc>
              <a:spcBef>
                <a:spcPts val="0"/>
              </a:spcBef>
              <a:spcAft>
                <a:spcPts val="0"/>
              </a:spcAft>
              <a:buSzPts val="1500"/>
              <a:buChar char="■"/>
            </a:pPr>
            <a:r>
              <a:rPr lang="en" sz="1450"/>
              <a:t>360 batches, 0.001 learning rate,</a:t>
            </a:r>
            <a:br>
              <a:rPr lang="en" sz="1450"/>
            </a:br>
            <a:r>
              <a:rPr lang="en" sz="1450"/>
              <a:t>(ADAM) optimizer, MSE loss, 100 epochs</a:t>
            </a:r>
            <a:endParaRPr sz="1450"/>
          </a:p>
          <a:p>
            <a:pPr indent="-323850" lvl="2" marL="1371600" rtl="0" algn="l">
              <a:lnSpc>
                <a:spcPct val="105000"/>
              </a:lnSpc>
              <a:spcBef>
                <a:spcPts val="0"/>
              </a:spcBef>
              <a:spcAft>
                <a:spcPts val="0"/>
              </a:spcAft>
              <a:buSzPts val="1500"/>
              <a:buChar char="■"/>
            </a:pPr>
            <a:r>
              <a:rPr lang="en" sz="1450"/>
              <a:t>If not successful, will keep adjusting it until </a:t>
            </a:r>
            <a:br>
              <a:rPr lang="en" sz="1450"/>
            </a:br>
            <a:r>
              <a:rPr lang="en" sz="1450"/>
              <a:t>a better result.</a:t>
            </a:r>
            <a:endParaRPr sz="1450"/>
          </a:p>
        </p:txBody>
      </p:sp>
      <p:pic>
        <p:nvPicPr>
          <p:cNvPr id="1230" name="Google Shape;1230;p148"/>
          <p:cNvPicPr preferRelativeResize="0"/>
          <p:nvPr/>
        </p:nvPicPr>
        <p:blipFill>
          <a:blip r:embed="rId3">
            <a:alphaModFix/>
          </a:blip>
          <a:stretch>
            <a:fillRect/>
          </a:stretch>
        </p:blipFill>
        <p:spPr>
          <a:xfrm>
            <a:off x="5355475" y="2440925"/>
            <a:ext cx="3219450" cy="2228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4" name="Shape 1234"/>
        <p:cNvGrpSpPr/>
        <p:nvPr/>
      </p:nvGrpSpPr>
      <p:grpSpPr>
        <a:xfrm>
          <a:off x="0" y="0"/>
          <a:ext cx="0" cy="0"/>
          <a:chOff x="0" y="0"/>
          <a:chExt cx="0" cy="0"/>
        </a:xfrm>
      </p:grpSpPr>
      <p:sp>
        <p:nvSpPr>
          <p:cNvPr id="1235" name="Google Shape;1235;p1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Data Flow for GICs Prediction</a:t>
            </a:r>
            <a:endParaRPr/>
          </a:p>
          <a:p>
            <a:pPr indent="0" lvl="0" marL="0" rtl="0" algn="l">
              <a:spcBef>
                <a:spcPts val="0"/>
              </a:spcBef>
              <a:spcAft>
                <a:spcPts val="0"/>
              </a:spcAft>
              <a:buNone/>
            </a:pPr>
            <a:r>
              <a:t/>
            </a:r>
            <a:endParaRPr/>
          </a:p>
        </p:txBody>
      </p:sp>
      <p:sp>
        <p:nvSpPr>
          <p:cNvPr id="1236" name="Google Shape;1236;p149"/>
          <p:cNvSpPr/>
          <p:nvPr/>
        </p:nvSpPr>
        <p:spPr>
          <a:xfrm>
            <a:off x="5795182" y="1164350"/>
            <a:ext cx="1859700" cy="1479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7" name="Google Shape;1237;p149"/>
          <p:cNvSpPr/>
          <p:nvPr/>
        </p:nvSpPr>
        <p:spPr>
          <a:xfrm>
            <a:off x="5878620" y="1475267"/>
            <a:ext cx="1691700" cy="10884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Source Sans Pro"/>
              <a:ea typeface="Source Sans Pro"/>
              <a:cs typeface="Source Sans Pro"/>
              <a:sym typeface="Source Sans Pro"/>
            </a:endParaRPr>
          </a:p>
        </p:txBody>
      </p:sp>
      <p:sp>
        <p:nvSpPr>
          <p:cNvPr id="1238" name="Google Shape;1238;p149"/>
          <p:cNvSpPr/>
          <p:nvPr/>
        </p:nvSpPr>
        <p:spPr>
          <a:xfrm>
            <a:off x="5999036" y="1793739"/>
            <a:ext cx="293400" cy="221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9" name="Google Shape;1239;p149"/>
          <p:cNvSpPr/>
          <p:nvPr/>
        </p:nvSpPr>
        <p:spPr>
          <a:xfrm>
            <a:off x="6068475" y="1873550"/>
            <a:ext cx="293400" cy="221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0" name="Google Shape;1240;p149"/>
          <p:cNvSpPr/>
          <p:nvPr/>
        </p:nvSpPr>
        <p:spPr>
          <a:xfrm>
            <a:off x="6141279" y="1946561"/>
            <a:ext cx="293400" cy="221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Source Sans Pro"/>
                <a:ea typeface="Source Sans Pro"/>
                <a:cs typeface="Source Sans Pro"/>
                <a:sym typeface="Source Sans Pro"/>
              </a:rPr>
              <a:t>.csv</a:t>
            </a:r>
            <a:endParaRPr sz="600">
              <a:latin typeface="Source Sans Pro"/>
              <a:ea typeface="Source Sans Pro"/>
              <a:cs typeface="Source Sans Pro"/>
              <a:sym typeface="Source Sans Pro"/>
            </a:endParaRPr>
          </a:p>
        </p:txBody>
      </p:sp>
      <p:sp>
        <p:nvSpPr>
          <p:cNvPr id="1241" name="Google Shape;1241;p149"/>
          <p:cNvSpPr txBox="1"/>
          <p:nvPr/>
        </p:nvSpPr>
        <p:spPr>
          <a:xfrm>
            <a:off x="6470290" y="1778722"/>
            <a:ext cx="1222200" cy="6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Will only use SuperMag data in this dataset</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700">
              <a:solidFill>
                <a:schemeClr val="dk2"/>
              </a:solidFill>
              <a:latin typeface="Source Sans Pro"/>
              <a:ea typeface="Source Sans Pro"/>
              <a:cs typeface="Source Sans Pro"/>
              <a:sym typeface="Source Sans Pro"/>
            </a:endParaRPr>
          </a:p>
        </p:txBody>
      </p:sp>
      <p:sp>
        <p:nvSpPr>
          <p:cNvPr id="1242" name="Google Shape;1242;p149"/>
          <p:cNvSpPr txBox="1"/>
          <p:nvPr/>
        </p:nvSpPr>
        <p:spPr>
          <a:xfrm>
            <a:off x="5879700" y="1226560"/>
            <a:ext cx="1203000" cy="1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Google Drive</a:t>
            </a:r>
            <a:endParaRPr sz="900">
              <a:solidFill>
                <a:schemeClr val="dk2"/>
              </a:solidFill>
              <a:latin typeface="Source Sans Pro"/>
              <a:ea typeface="Source Sans Pro"/>
              <a:cs typeface="Source Sans Pro"/>
              <a:sym typeface="Source Sans Pro"/>
            </a:endParaRPr>
          </a:p>
        </p:txBody>
      </p:sp>
      <p:sp>
        <p:nvSpPr>
          <p:cNvPr id="1243" name="Google Shape;1243;p149"/>
          <p:cNvSpPr txBox="1"/>
          <p:nvPr/>
        </p:nvSpPr>
        <p:spPr>
          <a:xfrm>
            <a:off x="5878620" y="1313341"/>
            <a:ext cx="1116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Folder: data/ML/</a:t>
            </a:r>
            <a:endParaRPr sz="700">
              <a:solidFill>
                <a:schemeClr val="dk2"/>
              </a:solidFill>
              <a:latin typeface="Source Sans Pro"/>
              <a:ea typeface="Source Sans Pro"/>
              <a:cs typeface="Source Sans Pro"/>
              <a:sym typeface="Source Sans Pro"/>
            </a:endParaRPr>
          </a:p>
        </p:txBody>
      </p:sp>
      <p:sp>
        <p:nvSpPr>
          <p:cNvPr id="1244" name="Google Shape;1244;p149"/>
          <p:cNvSpPr/>
          <p:nvPr/>
        </p:nvSpPr>
        <p:spPr>
          <a:xfrm>
            <a:off x="3755592" y="1939868"/>
            <a:ext cx="1393500" cy="6018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45" name="Google Shape;1245;p149"/>
          <p:cNvSpPr txBox="1"/>
          <p:nvPr/>
        </p:nvSpPr>
        <p:spPr>
          <a:xfrm>
            <a:off x="3780149" y="1856994"/>
            <a:ext cx="10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Folder: data/NERC/FinalGIC.csv</a:t>
            </a:r>
            <a:endParaRPr sz="700">
              <a:solidFill>
                <a:schemeClr val="dk2"/>
              </a:solidFill>
              <a:latin typeface="Source Sans Pro"/>
              <a:ea typeface="Source Sans Pro"/>
              <a:cs typeface="Source Sans Pro"/>
              <a:sym typeface="Source Sans Pro"/>
            </a:endParaRPr>
          </a:p>
        </p:txBody>
      </p:sp>
      <p:sp>
        <p:nvSpPr>
          <p:cNvPr id="1246" name="Google Shape;1246;p149"/>
          <p:cNvSpPr/>
          <p:nvPr/>
        </p:nvSpPr>
        <p:spPr>
          <a:xfrm>
            <a:off x="3892301" y="2263650"/>
            <a:ext cx="327300" cy="2130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00">
                <a:solidFill>
                  <a:schemeClr val="dk2"/>
                </a:solidFill>
                <a:latin typeface="Source Sans Pro"/>
                <a:ea typeface="Source Sans Pro"/>
                <a:cs typeface="Source Sans Pro"/>
                <a:sym typeface="Source Sans Pro"/>
              </a:rPr>
              <a:t>.csv</a:t>
            </a:r>
            <a:endParaRPr>
              <a:latin typeface="Source Sans Pro"/>
              <a:ea typeface="Source Sans Pro"/>
              <a:cs typeface="Source Sans Pro"/>
              <a:sym typeface="Source Sans Pro"/>
            </a:endParaRPr>
          </a:p>
        </p:txBody>
      </p:sp>
      <p:sp>
        <p:nvSpPr>
          <p:cNvPr id="1247" name="Google Shape;1247;p149"/>
          <p:cNvSpPr txBox="1"/>
          <p:nvPr/>
        </p:nvSpPr>
        <p:spPr>
          <a:xfrm>
            <a:off x="4225619" y="2230762"/>
            <a:ext cx="9234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Resampled to 5-min cadence.</a:t>
            </a:r>
            <a:endParaRPr sz="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600">
              <a:solidFill>
                <a:schemeClr val="dk2"/>
              </a:solidFill>
              <a:latin typeface="Source Sans Pro"/>
              <a:ea typeface="Source Sans Pro"/>
              <a:cs typeface="Source Sans Pro"/>
              <a:sym typeface="Source Sans Pro"/>
            </a:endParaRPr>
          </a:p>
        </p:txBody>
      </p:sp>
      <p:sp>
        <p:nvSpPr>
          <p:cNvPr id="1248" name="Google Shape;1248;p149"/>
          <p:cNvSpPr/>
          <p:nvPr/>
        </p:nvSpPr>
        <p:spPr>
          <a:xfrm>
            <a:off x="1451513" y="1939866"/>
            <a:ext cx="807000" cy="412200"/>
          </a:xfrm>
          <a:prstGeom prst="can">
            <a:avLst>
              <a:gd fmla="val 25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NERC GIC</a:t>
            </a:r>
            <a:endParaRPr sz="800">
              <a:latin typeface="Source Sans Pro"/>
              <a:ea typeface="Source Sans Pro"/>
              <a:cs typeface="Source Sans Pro"/>
              <a:sym typeface="Source Sans Pro"/>
            </a:endParaRPr>
          </a:p>
          <a:p>
            <a:pPr indent="0" lvl="0" marL="0" rtl="0" algn="ctr">
              <a:spcBef>
                <a:spcPts val="0"/>
              </a:spcBef>
              <a:spcAft>
                <a:spcPts val="0"/>
              </a:spcAft>
              <a:buNone/>
            </a:pPr>
            <a:r>
              <a:rPr lang="en" sz="800">
                <a:latin typeface="Source Sans Pro"/>
                <a:ea typeface="Source Sans Pro"/>
                <a:cs typeface="Source Sans Pro"/>
                <a:sym typeface="Source Sans Pro"/>
              </a:rPr>
              <a:t>(2013-2023) </a:t>
            </a:r>
            <a:endParaRPr sz="800">
              <a:latin typeface="Source Sans Pro"/>
              <a:ea typeface="Source Sans Pro"/>
              <a:cs typeface="Source Sans Pro"/>
              <a:sym typeface="Source Sans Pro"/>
            </a:endParaRPr>
          </a:p>
        </p:txBody>
      </p:sp>
      <p:cxnSp>
        <p:nvCxnSpPr>
          <p:cNvPr id="1249" name="Google Shape;1249;p149"/>
          <p:cNvCxnSpPr>
            <a:stCxn id="1248" idx="4"/>
            <a:endCxn id="1250" idx="1"/>
          </p:cNvCxnSpPr>
          <p:nvPr/>
        </p:nvCxnSpPr>
        <p:spPr>
          <a:xfrm>
            <a:off x="2258513" y="2145966"/>
            <a:ext cx="504900" cy="2100"/>
          </a:xfrm>
          <a:prstGeom prst="straightConnector1">
            <a:avLst/>
          </a:prstGeom>
          <a:noFill/>
          <a:ln cap="flat" cmpd="sng" w="9525">
            <a:solidFill>
              <a:schemeClr val="dk2"/>
            </a:solidFill>
            <a:prstDash val="solid"/>
            <a:round/>
            <a:headEnd len="med" w="med" type="none"/>
            <a:tailEnd len="med" w="med" type="stealth"/>
          </a:ln>
        </p:spPr>
      </p:cxnSp>
      <p:sp>
        <p:nvSpPr>
          <p:cNvPr id="1250" name="Google Shape;1250;p149"/>
          <p:cNvSpPr/>
          <p:nvPr/>
        </p:nvSpPr>
        <p:spPr>
          <a:xfrm>
            <a:off x="2763490" y="1959483"/>
            <a:ext cx="853800" cy="377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Preprocessing Data Process</a:t>
            </a:r>
            <a:endParaRPr sz="800">
              <a:latin typeface="Source Sans Pro"/>
              <a:ea typeface="Source Sans Pro"/>
              <a:cs typeface="Source Sans Pro"/>
              <a:sym typeface="Source Sans Pro"/>
            </a:endParaRPr>
          </a:p>
        </p:txBody>
      </p:sp>
      <p:sp>
        <p:nvSpPr>
          <p:cNvPr id="1251" name="Google Shape;1251;p149"/>
          <p:cNvSpPr txBox="1"/>
          <p:nvPr/>
        </p:nvSpPr>
        <p:spPr>
          <a:xfrm>
            <a:off x="2403624" y="1300900"/>
            <a:ext cx="40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Source Sans Pro"/>
                <a:ea typeface="Source Sans Pro"/>
                <a:cs typeface="Source Sans Pro"/>
                <a:sym typeface="Source Sans Pro"/>
              </a:rPr>
              <a:t>API</a:t>
            </a:r>
            <a:endParaRPr b="1" sz="800">
              <a:solidFill>
                <a:schemeClr val="dk2"/>
              </a:solidFill>
              <a:latin typeface="Source Sans Pro"/>
              <a:ea typeface="Source Sans Pro"/>
              <a:cs typeface="Source Sans Pro"/>
              <a:sym typeface="Source Sans Pro"/>
            </a:endParaRPr>
          </a:p>
        </p:txBody>
      </p:sp>
      <p:cxnSp>
        <p:nvCxnSpPr>
          <p:cNvPr id="1252" name="Google Shape;1252;p149"/>
          <p:cNvCxnSpPr/>
          <p:nvPr/>
        </p:nvCxnSpPr>
        <p:spPr>
          <a:xfrm>
            <a:off x="2564900" y="1550920"/>
            <a:ext cx="900" cy="1124700"/>
          </a:xfrm>
          <a:prstGeom prst="straightConnector1">
            <a:avLst/>
          </a:prstGeom>
          <a:noFill/>
          <a:ln cap="flat" cmpd="sng" w="9525">
            <a:solidFill>
              <a:schemeClr val="dk2"/>
            </a:solidFill>
            <a:prstDash val="lgDash"/>
            <a:round/>
            <a:headEnd len="med" w="med" type="none"/>
            <a:tailEnd len="med" w="med" type="none"/>
          </a:ln>
        </p:spPr>
      </p:cxnSp>
      <p:cxnSp>
        <p:nvCxnSpPr>
          <p:cNvPr id="1253" name="Google Shape;1253;p149"/>
          <p:cNvCxnSpPr/>
          <p:nvPr/>
        </p:nvCxnSpPr>
        <p:spPr>
          <a:xfrm>
            <a:off x="3617204" y="2147370"/>
            <a:ext cx="150000" cy="1200"/>
          </a:xfrm>
          <a:prstGeom prst="straightConnector1">
            <a:avLst/>
          </a:prstGeom>
          <a:noFill/>
          <a:ln cap="flat" cmpd="sng" w="9525">
            <a:solidFill>
              <a:schemeClr val="dk2"/>
            </a:solidFill>
            <a:prstDash val="solid"/>
            <a:round/>
            <a:headEnd len="med" w="med" type="none"/>
            <a:tailEnd len="med" w="med" type="stealth"/>
          </a:ln>
        </p:spPr>
      </p:cxnSp>
      <p:sp>
        <p:nvSpPr>
          <p:cNvPr id="1254" name="Google Shape;1254;p149"/>
          <p:cNvSpPr/>
          <p:nvPr/>
        </p:nvSpPr>
        <p:spPr>
          <a:xfrm>
            <a:off x="4811641" y="3274699"/>
            <a:ext cx="2374800" cy="803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55" name="Google Shape;1255;p149"/>
          <p:cNvSpPr/>
          <p:nvPr/>
        </p:nvSpPr>
        <p:spPr>
          <a:xfrm>
            <a:off x="5381874" y="3441635"/>
            <a:ext cx="708000" cy="469200"/>
          </a:xfrm>
          <a:prstGeom prst="ellipse">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Source Sans Pro"/>
                <a:ea typeface="Source Sans Pro"/>
                <a:cs typeface="Source Sans Pro"/>
                <a:sym typeface="Source Sans Pro"/>
              </a:rPr>
              <a:t>Super-Mag</a:t>
            </a:r>
            <a:endParaRPr b="1" sz="700">
              <a:latin typeface="Source Sans Pro"/>
              <a:ea typeface="Source Sans Pro"/>
              <a:cs typeface="Source Sans Pro"/>
              <a:sym typeface="Source Sans Pro"/>
            </a:endParaRPr>
          </a:p>
        </p:txBody>
      </p:sp>
      <p:sp>
        <p:nvSpPr>
          <p:cNvPr id="1256" name="Google Shape;1256;p149"/>
          <p:cNvSpPr/>
          <p:nvPr/>
        </p:nvSpPr>
        <p:spPr>
          <a:xfrm>
            <a:off x="4834757" y="3432445"/>
            <a:ext cx="708000" cy="484500"/>
          </a:xfrm>
          <a:prstGeom prst="ellipse">
            <a:avLst/>
          </a:prstGeom>
          <a:solidFill>
            <a:schemeClr val="lt1"/>
          </a:solid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Source Sans Pro"/>
                <a:ea typeface="Source Sans Pro"/>
                <a:cs typeface="Source Sans Pro"/>
                <a:sym typeface="Source Sans Pro"/>
              </a:rPr>
              <a:t>NERC GIC</a:t>
            </a:r>
            <a:endParaRPr b="1" sz="800">
              <a:latin typeface="Source Sans Pro"/>
              <a:ea typeface="Source Sans Pro"/>
              <a:cs typeface="Source Sans Pro"/>
              <a:sym typeface="Source Sans Pro"/>
            </a:endParaRPr>
          </a:p>
        </p:txBody>
      </p:sp>
      <p:sp>
        <p:nvSpPr>
          <p:cNvPr id="1257" name="Google Shape;1257;p149"/>
          <p:cNvSpPr/>
          <p:nvPr/>
        </p:nvSpPr>
        <p:spPr>
          <a:xfrm>
            <a:off x="6283211" y="3458939"/>
            <a:ext cx="849300" cy="419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We </a:t>
            </a:r>
            <a:r>
              <a:rPr lang="en" sz="800">
                <a:latin typeface="Source Sans Pro"/>
                <a:ea typeface="Source Sans Pro"/>
                <a:cs typeface="Source Sans Pro"/>
                <a:sym typeface="Source Sans Pro"/>
              </a:rPr>
              <a:t>joining</a:t>
            </a:r>
            <a:r>
              <a:rPr lang="en" sz="800">
                <a:latin typeface="Source Sans Pro"/>
                <a:ea typeface="Source Sans Pro"/>
                <a:cs typeface="Source Sans Pro"/>
                <a:sym typeface="Source Sans Pro"/>
              </a:rPr>
              <a:t> the 2 dataframe by similar time</a:t>
            </a:r>
            <a:endParaRPr sz="800">
              <a:latin typeface="Source Sans Pro"/>
              <a:ea typeface="Source Sans Pro"/>
              <a:cs typeface="Source Sans Pro"/>
              <a:sym typeface="Source Sans Pro"/>
            </a:endParaRPr>
          </a:p>
        </p:txBody>
      </p:sp>
      <p:cxnSp>
        <p:nvCxnSpPr>
          <p:cNvPr id="1258" name="Google Shape;1258;p149"/>
          <p:cNvCxnSpPr>
            <a:stCxn id="1255" idx="6"/>
            <a:endCxn id="1257" idx="1"/>
          </p:cNvCxnSpPr>
          <p:nvPr/>
        </p:nvCxnSpPr>
        <p:spPr>
          <a:xfrm flipH="1" rot="10800000">
            <a:off x="6089874" y="3668435"/>
            <a:ext cx="193200" cy="7800"/>
          </a:xfrm>
          <a:prstGeom prst="straightConnector1">
            <a:avLst/>
          </a:prstGeom>
          <a:noFill/>
          <a:ln cap="flat" cmpd="sng" w="9525">
            <a:solidFill>
              <a:schemeClr val="dk2"/>
            </a:solidFill>
            <a:prstDash val="solid"/>
            <a:round/>
            <a:headEnd len="med" w="med" type="none"/>
            <a:tailEnd len="med" w="med" type="stealth"/>
          </a:ln>
        </p:spPr>
      </p:cxnSp>
      <p:sp>
        <p:nvSpPr>
          <p:cNvPr id="1259" name="Google Shape;1259;p149"/>
          <p:cNvSpPr/>
          <p:nvPr/>
        </p:nvSpPr>
        <p:spPr>
          <a:xfrm>
            <a:off x="3668455" y="3403074"/>
            <a:ext cx="849300" cy="6675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Source Sans Pro"/>
                <a:ea typeface="Source Sans Pro"/>
                <a:cs typeface="Source Sans Pro"/>
                <a:sym typeface="Source Sans Pro"/>
              </a:rPr>
              <a:t>+ datetime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GICMeasured</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Longitute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a:t>
            </a:r>
            <a:r>
              <a:rPr lang="en" sz="700">
                <a:latin typeface="Source Sans Pro"/>
                <a:ea typeface="Source Sans Pro"/>
                <a:cs typeface="Source Sans Pro"/>
                <a:sym typeface="Source Sans Pro"/>
              </a:rPr>
              <a:t>Latitude</a:t>
            </a:r>
            <a:endParaRPr sz="700">
              <a:latin typeface="Source Sans Pro"/>
              <a:ea typeface="Source Sans Pro"/>
              <a:cs typeface="Source Sans Pro"/>
              <a:sym typeface="Source Sans Pro"/>
            </a:endParaRPr>
          </a:p>
        </p:txBody>
      </p:sp>
      <p:cxnSp>
        <p:nvCxnSpPr>
          <p:cNvPr id="1260" name="Google Shape;1260;p149"/>
          <p:cNvCxnSpPr/>
          <p:nvPr/>
        </p:nvCxnSpPr>
        <p:spPr>
          <a:xfrm>
            <a:off x="4525687" y="3543651"/>
            <a:ext cx="327300" cy="61800"/>
          </a:xfrm>
          <a:prstGeom prst="straightConnector1">
            <a:avLst/>
          </a:prstGeom>
          <a:noFill/>
          <a:ln cap="flat" cmpd="sng" w="9525">
            <a:solidFill>
              <a:schemeClr val="dk2"/>
            </a:solidFill>
            <a:prstDash val="solid"/>
            <a:round/>
            <a:headEnd len="med" w="med" type="none"/>
            <a:tailEnd len="med" w="med" type="none"/>
          </a:ln>
        </p:spPr>
      </p:cxnSp>
      <p:sp>
        <p:nvSpPr>
          <p:cNvPr id="1261" name="Google Shape;1261;p149"/>
          <p:cNvSpPr/>
          <p:nvPr/>
        </p:nvSpPr>
        <p:spPr>
          <a:xfrm>
            <a:off x="5486571" y="4262663"/>
            <a:ext cx="835500" cy="469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Source Sans Pro"/>
                <a:ea typeface="Source Sans Pro"/>
                <a:cs typeface="Source Sans Pro"/>
                <a:sym typeface="Source Sans Pro"/>
              </a:rPr>
              <a:t>+ datetime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dbn_nez</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dbe_nez</a:t>
            </a:r>
            <a:endParaRPr sz="700">
              <a:latin typeface="Source Sans Pro"/>
              <a:ea typeface="Source Sans Pro"/>
              <a:cs typeface="Source Sans Pro"/>
              <a:sym typeface="Source Sans Pro"/>
            </a:endParaRPr>
          </a:p>
        </p:txBody>
      </p:sp>
      <p:cxnSp>
        <p:nvCxnSpPr>
          <p:cNvPr id="1262" name="Google Shape;1262;p149"/>
          <p:cNvCxnSpPr>
            <a:endCxn id="1254" idx="0"/>
          </p:cNvCxnSpPr>
          <p:nvPr/>
        </p:nvCxnSpPr>
        <p:spPr>
          <a:xfrm>
            <a:off x="4759741" y="2554099"/>
            <a:ext cx="1239300" cy="720600"/>
          </a:xfrm>
          <a:prstGeom prst="straightConnector1">
            <a:avLst/>
          </a:prstGeom>
          <a:noFill/>
          <a:ln cap="flat" cmpd="sng" w="9525">
            <a:solidFill>
              <a:schemeClr val="dk2"/>
            </a:solidFill>
            <a:prstDash val="solid"/>
            <a:round/>
            <a:headEnd len="med" w="med" type="none"/>
            <a:tailEnd len="med" w="med" type="triangle"/>
          </a:ln>
        </p:spPr>
      </p:cxnSp>
      <p:cxnSp>
        <p:nvCxnSpPr>
          <p:cNvPr id="1263" name="Google Shape;1263;p149"/>
          <p:cNvCxnSpPr>
            <a:stCxn id="1236" idx="2"/>
            <a:endCxn id="1254" idx="0"/>
          </p:cNvCxnSpPr>
          <p:nvPr/>
        </p:nvCxnSpPr>
        <p:spPr>
          <a:xfrm flipH="1">
            <a:off x="5999032" y="2644250"/>
            <a:ext cx="726000" cy="630300"/>
          </a:xfrm>
          <a:prstGeom prst="straightConnector1">
            <a:avLst/>
          </a:prstGeom>
          <a:noFill/>
          <a:ln cap="flat" cmpd="sng" w="9525">
            <a:solidFill>
              <a:schemeClr val="dk2"/>
            </a:solidFill>
            <a:prstDash val="solid"/>
            <a:round/>
            <a:headEnd len="med" w="med" type="none"/>
            <a:tailEnd len="med" w="med" type="triangle"/>
          </a:ln>
        </p:spPr>
      </p:cxnSp>
      <p:cxnSp>
        <p:nvCxnSpPr>
          <p:cNvPr id="1264" name="Google Shape;1264;p149"/>
          <p:cNvCxnSpPr/>
          <p:nvPr/>
        </p:nvCxnSpPr>
        <p:spPr>
          <a:xfrm>
            <a:off x="4189213" y="3586425"/>
            <a:ext cx="1376700" cy="8058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265" name="Google Shape;1265;p149"/>
          <p:cNvCxnSpPr>
            <a:stCxn id="1255" idx="4"/>
            <a:endCxn id="1261" idx="0"/>
          </p:cNvCxnSpPr>
          <p:nvPr/>
        </p:nvCxnSpPr>
        <p:spPr>
          <a:xfrm>
            <a:off x="5735874" y="3910835"/>
            <a:ext cx="168300" cy="35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9" name="Shape 1269"/>
        <p:cNvGrpSpPr/>
        <p:nvPr/>
      </p:nvGrpSpPr>
      <p:grpSpPr>
        <a:xfrm>
          <a:off x="0" y="0"/>
          <a:ext cx="0" cy="0"/>
          <a:chOff x="0" y="0"/>
          <a:chExt cx="0" cy="0"/>
        </a:xfrm>
      </p:grpSpPr>
      <p:sp>
        <p:nvSpPr>
          <p:cNvPr id="1270" name="Google Shape;1270;p15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Snipped Dataset and Model Training</a:t>
            </a:r>
            <a:endParaRPr/>
          </a:p>
        </p:txBody>
      </p:sp>
      <p:pic>
        <p:nvPicPr>
          <p:cNvPr id="1271" name="Google Shape;1271;p150"/>
          <p:cNvPicPr preferRelativeResize="0"/>
          <p:nvPr/>
        </p:nvPicPr>
        <p:blipFill>
          <a:blip r:embed="rId3">
            <a:alphaModFix/>
          </a:blip>
          <a:stretch>
            <a:fillRect/>
          </a:stretch>
        </p:blipFill>
        <p:spPr>
          <a:xfrm>
            <a:off x="1478822" y="1152475"/>
            <a:ext cx="6186342" cy="34164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5" name="Shape 1275"/>
        <p:cNvGrpSpPr/>
        <p:nvPr/>
      </p:nvGrpSpPr>
      <p:grpSpPr>
        <a:xfrm>
          <a:off x="0" y="0"/>
          <a:ext cx="0" cy="0"/>
          <a:chOff x="0" y="0"/>
          <a:chExt cx="0" cy="0"/>
        </a:xfrm>
      </p:grpSpPr>
      <p:sp>
        <p:nvSpPr>
          <p:cNvPr id="1276" name="Google Shape;1276;p15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Multivariate Linear Regression for GICs</a:t>
            </a:r>
            <a:endParaRPr/>
          </a:p>
        </p:txBody>
      </p:sp>
      <p:sp>
        <p:nvSpPr>
          <p:cNvPr id="1277" name="Google Shape;1277;p151"/>
          <p:cNvSpPr txBox="1"/>
          <p:nvPr>
            <p:ph idx="1" type="body"/>
          </p:nvPr>
        </p:nvSpPr>
        <p:spPr>
          <a:xfrm>
            <a:off x="311700" y="1152475"/>
            <a:ext cx="8520600" cy="383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sz="1200"/>
              <a:t>Dataset:</a:t>
            </a:r>
            <a:endParaRPr sz="1200"/>
          </a:p>
          <a:p>
            <a:pPr indent="-304800" lvl="0" marL="457200" rtl="0" algn="l">
              <a:spcBef>
                <a:spcPts val="1200"/>
              </a:spcBef>
              <a:spcAft>
                <a:spcPts val="0"/>
              </a:spcAft>
              <a:buSzPts val="1200"/>
              <a:buChar char="●"/>
            </a:pPr>
            <a:r>
              <a:rPr lang="en" sz="1200"/>
              <a:t>Features: dbn_nez, dbe_nez</a:t>
            </a:r>
            <a:endParaRPr sz="1200"/>
          </a:p>
          <a:p>
            <a:pPr indent="-304800" lvl="0" marL="457200" rtl="0" algn="l">
              <a:spcBef>
                <a:spcPts val="0"/>
              </a:spcBef>
              <a:spcAft>
                <a:spcPts val="0"/>
              </a:spcAft>
              <a:buSzPts val="1200"/>
              <a:buChar char="●"/>
            </a:pPr>
            <a:r>
              <a:rPr lang="en" sz="1200"/>
              <a:t>Target: GICMeasured</a:t>
            </a:r>
            <a:endParaRPr sz="1200"/>
          </a:p>
          <a:p>
            <a:pPr indent="0" lvl="0" marL="0" rtl="0" algn="l">
              <a:spcBef>
                <a:spcPts val="1200"/>
              </a:spcBef>
              <a:spcAft>
                <a:spcPts val="0"/>
              </a:spcAft>
              <a:buNone/>
            </a:pPr>
            <a:r>
              <a:rPr b="1" lang="en" sz="1200"/>
              <a:t>Current Experiment Result:</a:t>
            </a:r>
            <a:endParaRPr b="1" sz="1200"/>
          </a:p>
          <a:p>
            <a:pPr indent="0" lvl="0" marL="0" rtl="0" algn="l">
              <a:spcBef>
                <a:spcPts val="1200"/>
              </a:spcBef>
              <a:spcAft>
                <a:spcPts val="0"/>
              </a:spcAft>
              <a:buNone/>
            </a:pPr>
            <a:r>
              <a:t/>
            </a:r>
            <a:endParaRPr b="1" sz="1200"/>
          </a:p>
          <a:p>
            <a:pPr indent="0" lvl="0" marL="0" rtl="0" algn="l">
              <a:spcBef>
                <a:spcPts val="1200"/>
              </a:spcBef>
              <a:spcAft>
                <a:spcPts val="1200"/>
              </a:spcAft>
              <a:buNone/>
            </a:pPr>
            <a:r>
              <a:t/>
            </a:r>
            <a:endParaRPr/>
          </a:p>
        </p:txBody>
      </p:sp>
      <p:graphicFrame>
        <p:nvGraphicFramePr>
          <p:cNvPr id="1278" name="Google Shape;1278;p151"/>
          <p:cNvGraphicFramePr/>
          <p:nvPr/>
        </p:nvGraphicFramePr>
        <p:xfrm>
          <a:off x="390700" y="2464825"/>
          <a:ext cx="3000000" cy="3000000"/>
        </p:xfrm>
        <a:graphic>
          <a:graphicData uri="http://schemas.openxmlformats.org/drawingml/2006/table">
            <a:tbl>
              <a:tblPr>
                <a:noFill/>
                <a:tableStyleId>{599AD550-1F68-4905-989B-A67338FEA8C0}</a:tableStyleId>
              </a:tblPr>
              <a:tblGrid>
                <a:gridCol w="3619500"/>
                <a:gridCol w="3619500"/>
              </a:tblGrid>
              <a:tr h="453075">
                <a:tc>
                  <a:txBody>
                    <a:bodyPr/>
                    <a:lstStyle/>
                    <a:p>
                      <a:pPr indent="0" lvl="0" marL="0" rtl="0" algn="l">
                        <a:spcBef>
                          <a:spcPts val="0"/>
                        </a:spcBef>
                        <a:spcAft>
                          <a:spcPts val="0"/>
                        </a:spcAft>
                        <a:buNone/>
                      </a:pPr>
                      <a:r>
                        <a:rPr lang="en"/>
                        <a:t>Mean Square Error(MSE)</a:t>
                      </a:r>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chemeClr val="dk2"/>
                          </a:solidFill>
                          <a:highlight>
                            <a:srgbClr val="FFFFFF"/>
                          </a:highlight>
                        </a:rPr>
                        <a:t>0.8741296430994946</a:t>
                      </a:r>
                      <a:endParaRPr/>
                    </a:p>
                  </a:txBody>
                  <a:tcPr marT="91425" marB="91425" marR="91425" marL="91425"/>
                </a:tc>
              </a:tr>
              <a:tr h="381000">
                <a:tc>
                  <a:txBody>
                    <a:bodyPr/>
                    <a:lstStyle/>
                    <a:p>
                      <a:pPr indent="0" lvl="0" marL="0" rtl="0" algn="l">
                        <a:spcBef>
                          <a:spcPts val="0"/>
                        </a:spcBef>
                        <a:spcAft>
                          <a:spcPts val="0"/>
                        </a:spcAft>
                        <a:buNone/>
                      </a:pPr>
                      <a:r>
                        <a:rPr lang="en"/>
                        <a:t>Mean Absolute Error(MAE)</a:t>
                      </a:r>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chemeClr val="dk2"/>
                          </a:solidFill>
                          <a:highlight>
                            <a:srgbClr val="FFFFFF"/>
                          </a:highlight>
                        </a:rPr>
                        <a:t>0.44428231704672133</a:t>
                      </a:r>
                      <a:endParaRPr/>
                    </a:p>
                  </a:txBody>
                  <a:tcPr marT="91425" marB="91425" marR="91425" marL="91425"/>
                </a:tc>
              </a:tr>
              <a:tr h="381000">
                <a:tc>
                  <a:txBody>
                    <a:bodyPr/>
                    <a:lstStyle/>
                    <a:p>
                      <a:pPr indent="0" lvl="0" marL="0" rtl="0" algn="l">
                        <a:spcBef>
                          <a:spcPts val="0"/>
                        </a:spcBef>
                        <a:spcAft>
                          <a:spcPts val="0"/>
                        </a:spcAft>
                        <a:buNone/>
                      </a:pPr>
                      <a:r>
                        <a:rPr lang="en"/>
                        <a:t>Root Mean Squared Error(RMSE)</a:t>
                      </a:r>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chemeClr val="dk2"/>
                          </a:solidFill>
                          <a:highlight>
                            <a:srgbClr val="FFFFFF"/>
                          </a:highlight>
                        </a:rPr>
                        <a:t>0.9349490056144745</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a:solidFill>
                            <a:schemeClr val="dk2"/>
                          </a:solidFill>
                          <a:highlight>
                            <a:srgbClr val="FFFFFF"/>
                          </a:highlight>
                        </a:rPr>
                        <a:t>R-squared(R2)</a:t>
                      </a:r>
                      <a:endParaRPr sz="1800"/>
                    </a:p>
                  </a:txBody>
                  <a:tcPr marT="91425" marB="91425" marR="91425" marL="91425"/>
                </a:tc>
                <a:tc>
                  <a:txBody>
                    <a:bodyPr/>
                    <a:lstStyle/>
                    <a:p>
                      <a:pPr indent="0" lvl="0" marL="0" rtl="0" algn="l">
                        <a:lnSpc>
                          <a:spcPct val="115000"/>
                        </a:lnSpc>
                        <a:spcBef>
                          <a:spcPts val="0"/>
                        </a:spcBef>
                        <a:spcAft>
                          <a:spcPts val="0"/>
                        </a:spcAft>
                        <a:buNone/>
                      </a:pPr>
                      <a:r>
                        <a:rPr lang="en" sz="1000">
                          <a:solidFill>
                            <a:schemeClr val="dk2"/>
                          </a:solidFill>
                          <a:highlight>
                            <a:srgbClr val="FFFFFF"/>
                          </a:highlight>
                        </a:rPr>
                        <a:t>-0.0007798594554315752</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172" name="Shape 172"/>
        <p:cNvGrpSpPr/>
        <p:nvPr/>
      </p:nvGrpSpPr>
      <p:grpSpPr>
        <a:xfrm>
          <a:off x="0" y="0"/>
          <a:ext cx="0" cy="0"/>
          <a:chOff x="0" y="0"/>
          <a:chExt cx="0" cy="0"/>
        </a:xfrm>
      </p:grpSpPr>
      <p:sp>
        <p:nvSpPr>
          <p:cNvPr id="173" name="Google Shape;173;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2015 </a:t>
            </a:r>
            <a:r>
              <a:rPr lang="en">
                <a:solidFill>
                  <a:schemeClr val="lt1"/>
                </a:solidFill>
              </a:rPr>
              <a:t>September 19 </a:t>
            </a:r>
            <a:endParaRPr>
              <a:solidFill>
                <a:schemeClr val="lt1"/>
              </a:solidFill>
            </a:endParaRPr>
          </a:p>
        </p:txBody>
      </p:sp>
      <p:sp>
        <p:nvSpPr>
          <p:cNvPr id="174" name="Google Shape;17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6"/>
          <p:cNvPicPr preferRelativeResize="0"/>
          <p:nvPr/>
        </p:nvPicPr>
        <p:blipFill>
          <a:blip r:embed="rId3">
            <a:alphaModFix/>
          </a:blip>
          <a:stretch>
            <a:fillRect/>
          </a:stretch>
        </p:blipFill>
        <p:spPr>
          <a:xfrm>
            <a:off x="0" y="1206263"/>
            <a:ext cx="9144002" cy="3937224"/>
          </a:xfrm>
          <a:prstGeom prst="rect">
            <a:avLst/>
          </a:prstGeom>
          <a:noFill/>
          <a:ln>
            <a:noFill/>
          </a:ln>
        </p:spPr>
      </p:pic>
      <p:sp>
        <p:nvSpPr>
          <p:cNvPr id="176" name="Google Shape;176;p26"/>
          <p:cNvSpPr/>
          <p:nvPr/>
        </p:nvSpPr>
        <p:spPr>
          <a:xfrm>
            <a:off x="18135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177" name="Google Shape;177;p26"/>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78" name="Google Shape;178;p26"/>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2" name="Shape 1282"/>
        <p:cNvGrpSpPr/>
        <p:nvPr/>
      </p:nvGrpSpPr>
      <p:grpSpPr>
        <a:xfrm>
          <a:off x="0" y="0"/>
          <a:ext cx="0" cy="0"/>
          <a:chOff x="0" y="0"/>
          <a:chExt cx="0" cy="0"/>
        </a:xfrm>
      </p:grpSpPr>
      <p:sp>
        <p:nvSpPr>
          <p:cNvPr id="1283" name="Google Shape;1283;p1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Extreme Value Analysis</a:t>
            </a:r>
            <a:endParaRPr b="1"/>
          </a:p>
          <a:p>
            <a:pPr indent="-334327" lvl="0" marL="457200" rtl="0" algn="l">
              <a:spcBef>
                <a:spcPts val="1200"/>
              </a:spcBef>
              <a:spcAft>
                <a:spcPts val="0"/>
              </a:spcAft>
              <a:buSzPct val="100000"/>
              <a:buChar char="●"/>
            </a:pPr>
            <a:r>
              <a:rPr lang="en"/>
              <a:t>Provide analysis as parameter input into machine learning models in regards to the time-frames most likely solar occurrences. </a:t>
            </a:r>
            <a:endParaRPr/>
          </a:p>
          <a:p>
            <a:pPr indent="0" lvl="0" marL="0" rtl="0" algn="l">
              <a:spcBef>
                <a:spcPts val="1200"/>
              </a:spcBef>
              <a:spcAft>
                <a:spcPts val="0"/>
              </a:spcAft>
              <a:buNone/>
            </a:pPr>
            <a:r>
              <a:rPr b="1" lang="en"/>
              <a:t>Network Analysis</a:t>
            </a:r>
            <a:endParaRPr b="1"/>
          </a:p>
          <a:p>
            <a:pPr indent="-334327" lvl="0" marL="457200" rtl="0" algn="l">
              <a:spcBef>
                <a:spcPts val="1200"/>
              </a:spcBef>
              <a:spcAft>
                <a:spcPts val="0"/>
              </a:spcAft>
              <a:buSzPct val="100000"/>
              <a:buChar char="●"/>
            </a:pPr>
            <a:r>
              <a:rPr lang="en"/>
              <a:t>Create a nodal network based on correlations between GIC sensors and visualize the </a:t>
            </a:r>
            <a:r>
              <a:rPr lang="en"/>
              <a:t>physical</a:t>
            </a:r>
            <a:r>
              <a:rPr lang="en"/>
              <a:t> GIC distribution given an overlay of the U.S power grid.</a:t>
            </a:r>
            <a:endParaRPr/>
          </a:p>
          <a:p>
            <a:pPr indent="0" lvl="0" marL="0" rtl="0" algn="l">
              <a:spcBef>
                <a:spcPts val="1200"/>
              </a:spcBef>
              <a:spcAft>
                <a:spcPts val="0"/>
              </a:spcAft>
              <a:buNone/>
            </a:pPr>
            <a:r>
              <a:rPr b="1" lang="en"/>
              <a:t>Machine Learning</a:t>
            </a:r>
            <a:endParaRPr b="1"/>
          </a:p>
          <a:p>
            <a:pPr indent="-334327" lvl="0" marL="457200" rtl="0" algn="l">
              <a:spcBef>
                <a:spcPts val="1200"/>
              </a:spcBef>
              <a:spcAft>
                <a:spcPts val="0"/>
              </a:spcAft>
              <a:buSzPct val="100000"/>
              <a:buChar char="●"/>
            </a:pPr>
            <a:r>
              <a:rPr lang="en"/>
              <a:t>Continue to train current machine learning models and explore different features to tune and accurately forecast upcoming solar events and its consequential impact on critical U.S infrastructure.</a:t>
            </a:r>
            <a:endParaRPr/>
          </a:p>
        </p:txBody>
      </p:sp>
      <p:sp>
        <p:nvSpPr>
          <p:cNvPr id="1284" name="Google Shape;1284;p15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r>
              <a:rPr lang="en"/>
              <a:t>… (Spring 2024)</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5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 Team - Last Week </a:t>
            </a:r>
            <a:endParaRPr/>
          </a:p>
        </p:txBody>
      </p:sp>
      <p:sp>
        <p:nvSpPr>
          <p:cNvPr id="1290" name="Google Shape;1290;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Working on reviewing the model</a:t>
            </a:r>
            <a:endParaRPr/>
          </a:p>
          <a:p>
            <a:pPr indent="-317500" lvl="1" marL="914400" rtl="0" algn="l">
              <a:spcBef>
                <a:spcPts val="0"/>
              </a:spcBef>
              <a:spcAft>
                <a:spcPts val="0"/>
              </a:spcAft>
              <a:buSzPts val="1400"/>
              <a:buChar char="○"/>
            </a:pPr>
            <a:r>
              <a:rPr lang="en"/>
              <a:t>Tried working on </a:t>
            </a:r>
            <a:r>
              <a:rPr lang="en"/>
              <a:t>temporal-convolutional network</a:t>
            </a:r>
            <a:endParaRPr/>
          </a:p>
          <a:p>
            <a:pPr indent="-342900" lvl="0" marL="457200" rtl="0" algn="l">
              <a:spcBef>
                <a:spcPts val="0"/>
              </a:spcBef>
              <a:spcAft>
                <a:spcPts val="0"/>
              </a:spcAft>
              <a:buSzPts val="1800"/>
              <a:buChar char="●"/>
            </a:pPr>
            <a:r>
              <a:rPr lang="en"/>
              <a:t>Look through the possible dataset for Earth Conductivity data and power grid infrastructure data:</a:t>
            </a:r>
            <a:endParaRPr/>
          </a:p>
          <a:p>
            <a:pPr indent="-317500" lvl="1" marL="914400" rtl="0" algn="l">
              <a:spcBef>
                <a:spcPts val="0"/>
              </a:spcBef>
              <a:spcAft>
                <a:spcPts val="0"/>
              </a:spcAft>
              <a:buSzPts val="1400"/>
              <a:buChar char="○"/>
            </a:pPr>
            <a:r>
              <a:rPr lang="en" u="sng">
                <a:solidFill>
                  <a:schemeClr val="hlink"/>
                </a:solidFill>
                <a:hlinkClick r:id="rId3"/>
              </a:rPr>
              <a:t>https://data.nasa.gov/dataset/Soil-Thermal-Conductivity-Data-FIFE-/7xzv-22eg/about_data</a:t>
            </a:r>
            <a:endParaRPr/>
          </a:p>
          <a:p>
            <a:pPr indent="-317500" lvl="1" marL="914400" rtl="0" algn="l">
              <a:spcBef>
                <a:spcPts val="0"/>
              </a:spcBef>
              <a:spcAft>
                <a:spcPts val="0"/>
              </a:spcAft>
              <a:buSzPts val="1400"/>
              <a:buChar char="○"/>
            </a:pPr>
            <a:r>
              <a:rPr lang="en" u="sng">
                <a:solidFill>
                  <a:schemeClr val="hlink"/>
                </a:solidFill>
                <a:hlinkClick r:id="rId4"/>
              </a:rPr>
              <a:t>https://data.nasa.gov/dataset/Soil-Hydraulic-Conductivity-Data-FIFE-/4mtj-4xax/about_data</a:t>
            </a:r>
            <a:endParaRPr/>
          </a:p>
          <a:p>
            <a:pPr indent="-342900" lvl="0" marL="457200" rtl="0" algn="l">
              <a:spcBef>
                <a:spcPts val="0"/>
              </a:spcBef>
              <a:spcAft>
                <a:spcPts val="0"/>
              </a:spcAft>
              <a:buSzPts val="1800"/>
              <a:buChar char="●"/>
            </a:pPr>
            <a:r>
              <a:rPr lang="en"/>
              <a:t>For power grid, we will </a:t>
            </a:r>
            <a:r>
              <a:rPr lang="en"/>
              <a:t>corporate</a:t>
            </a:r>
            <a:r>
              <a:rPr lang="en"/>
              <a:t> with Sean to learn more about that data. </a:t>
            </a:r>
            <a:endParaRPr/>
          </a:p>
          <a:p>
            <a:pPr indent="-342900" lvl="0" marL="457200" rtl="0" algn="l">
              <a:spcBef>
                <a:spcPts val="0"/>
              </a:spcBef>
              <a:spcAft>
                <a:spcPts val="0"/>
              </a:spcAft>
              <a:buSzPts val="1800"/>
              <a:buChar char="●"/>
            </a:pPr>
            <a:r>
              <a:rPr lang="en"/>
              <a:t>Re-reading the feature engineering from this paper:</a:t>
            </a:r>
            <a:br>
              <a:rPr lang="en"/>
            </a:br>
            <a:r>
              <a:rPr lang="en" u="sng">
                <a:solidFill>
                  <a:schemeClr val="hlink"/>
                </a:solidFill>
                <a:hlinkClick r:id="rId5"/>
              </a:rPr>
              <a:t>https://agupubs.onlinelibrary.wiley.com/doi/10.1029/2022SW003045</a:t>
            </a:r>
            <a:r>
              <a:rPr lang="en"/>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Model for Magnetic Perturbation Predict</a:t>
            </a:r>
            <a:endParaRPr/>
          </a:p>
        </p:txBody>
      </p:sp>
      <p:sp>
        <p:nvSpPr>
          <p:cNvPr id="1296" name="Google Shape;1296;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Created a doc to record baseline model performance:</a:t>
            </a:r>
            <a:endParaRPr/>
          </a:p>
          <a:p>
            <a:pPr indent="-317500" lvl="1" marL="914400" rtl="0" algn="l">
              <a:spcBef>
                <a:spcPts val="0"/>
              </a:spcBef>
              <a:spcAft>
                <a:spcPts val="0"/>
              </a:spcAft>
              <a:buSzPts val="1400"/>
              <a:buChar char="○"/>
            </a:pPr>
            <a:r>
              <a:rPr lang="en" u="sng">
                <a:solidFill>
                  <a:schemeClr val="hlink"/>
                </a:solidFill>
                <a:hlinkClick r:id="rId3"/>
              </a:rPr>
              <a:t>https://docs.google.com/document/d/1VVmNB5LsLsf1u5qt6WPwspo1vVfizipKmeD8_qa7yXw/edit?usp=sharing</a:t>
            </a:r>
            <a:endParaRPr/>
          </a:p>
          <a:p>
            <a:pPr indent="-342900" lvl="0" marL="457200" rtl="0" algn="l">
              <a:spcBef>
                <a:spcPts val="0"/>
              </a:spcBef>
              <a:spcAft>
                <a:spcPts val="0"/>
              </a:spcAft>
              <a:buSzPts val="1800"/>
              <a:buChar char="●"/>
            </a:pPr>
            <a:r>
              <a:rPr lang="en"/>
              <a:t>I have also created corner plots for all input features and kernel density plots for the targets (dbe and dbn separately) (graph on next slides)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5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
            </a:r>
            <a:r>
              <a:rPr lang="en"/>
              <a:t>orner plots for all input features</a:t>
            </a:r>
            <a:endParaRPr/>
          </a:p>
        </p:txBody>
      </p:sp>
      <p:sp>
        <p:nvSpPr>
          <p:cNvPr id="1302" name="Google Shape;1302;p1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Plot created using </a:t>
            </a:r>
            <a:r>
              <a:rPr b="1" lang="en"/>
              <a:t>corner</a:t>
            </a:r>
            <a:r>
              <a:rPr lang="en"/>
              <a:t> library: </a:t>
            </a:r>
            <a:endParaRPr/>
          </a:p>
          <a:p>
            <a:pPr indent="0" lvl="0" marL="457200" rtl="0" algn="l">
              <a:spcBef>
                <a:spcPts val="1200"/>
              </a:spcBef>
              <a:spcAft>
                <a:spcPts val="0"/>
              </a:spcAft>
              <a:buNone/>
            </a:pPr>
            <a:r>
              <a:rPr lang="en"/>
              <a:t>Code to generate the plot: </a:t>
            </a:r>
            <a:endParaRPr/>
          </a:p>
          <a:p>
            <a:pPr indent="0" lvl="0" marL="457200" rtl="0" algn="l">
              <a:spcBef>
                <a:spcPts val="1200"/>
              </a:spcBef>
              <a:spcAft>
                <a:spcPts val="0"/>
              </a:spcAft>
              <a:buNone/>
            </a:pPr>
            <a:r>
              <a:rPr lang="en" u="sng">
                <a:solidFill>
                  <a:schemeClr val="hlink"/>
                </a:solidFill>
                <a:hlinkClick r:id="rId3"/>
              </a:rPr>
              <a:t>https://drive.google.com/file/d/18QpAvBXr11QNdLvcE7L2n1puiCCdW2Wn/view?usp=drive_link</a:t>
            </a:r>
            <a:endParaRPr/>
          </a:p>
          <a:p>
            <a:pPr indent="-342900" lvl="0" marL="457200" rtl="0" algn="l">
              <a:spcBef>
                <a:spcPts val="1200"/>
              </a:spcBef>
              <a:spcAft>
                <a:spcPts val="0"/>
              </a:spcAft>
              <a:buSzPts val="1800"/>
              <a:buChar char="●"/>
            </a:pPr>
            <a:r>
              <a:rPr lang="en"/>
              <a:t>Plot created using </a:t>
            </a:r>
            <a:r>
              <a:rPr b="1" lang="en"/>
              <a:t>seaborn </a:t>
            </a:r>
            <a:r>
              <a:rPr lang="en"/>
              <a:t>library:</a:t>
            </a:r>
            <a:endParaRPr/>
          </a:p>
          <a:p>
            <a:pPr indent="0" lvl="0" marL="457200" rtl="0" algn="l">
              <a:spcBef>
                <a:spcPts val="1200"/>
              </a:spcBef>
              <a:spcAft>
                <a:spcPts val="1200"/>
              </a:spcAft>
              <a:buNone/>
            </a:pPr>
            <a:r>
              <a:rPr lang="en"/>
              <a:t>Code to generate the plot: </a:t>
            </a:r>
            <a:r>
              <a:rPr lang="en" u="sng">
                <a:solidFill>
                  <a:schemeClr val="hlink"/>
                </a:solidFill>
                <a:hlinkClick r:id="rId4"/>
              </a:rPr>
              <a:t>https://drive.google.com/file/d/1i2a-0amE3K7XUh3R32qbUSmvzzP4nync/view?usp=sharing</a:t>
            </a:r>
            <a:endParaRPr/>
          </a:p>
        </p:txBody>
      </p:sp>
      <p:pic>
        <p:nvPicPr>
          <p:cNvPr id="1303" name="Google Shape;1303;p155"/>
          <p:cNvPicPr preferRelativeResize="0"/>
          <p:nvPr/>
        </p:nvPicPr>
        <p:blipFill>
          <a:blip r:embed="rId5">
            <a:alphaModFix/>
          </a:blip>
          <a:stretch>
            <a:fillRect/>
          </a:stretch>
        </p:blipFill>
        <p:spPr>
          <a:xfrm>
            <a:off x="3363750" y="1605743"/>
            <a:ext cx="4644876" cy="383000"/>
          </a:xfrm>
          <a:prstGeom prst="rect">
            <a:avLst/>
          </a:prstGeom>
          <a:noFill/>
          <a:ln>
            <a:noFill/>
          </a:ln>
        </p:spPr>
      </p:pic>
      <p:pic>
        <p:nvPicPr>
          <p:cNvPr id="1304" name="Google Shape;1304;p155"/>
          <p:cNvPicPr preferRelativeResize="0"/>
          <p:nvPr/>
        </p:nvPicPr>
        <p:blipFill>
          <a:blip r:embed="rId6">
            <a:alphaModFix/>
          </a:blip>
          <a:stretch>
            <a:fillRect/>
          </a:stretch>
        </p:blipFill>
        <p:spPr>
          <a:xfrm>
            <a:off x="3363750" y="3329400"/>
            <a:ext cx="4058338" cy="383000"/>
          </a:xfrm>
          <a:prstGeom prst="rect">
            <a:avLst/>
          </a:prstGeom>
          <a:noFill/>
          <a:ln>
            <a:noFill/>
          </a:ln>
        </p:spPr>
      </p:pic>
      <p:sp>
        <p:nvSpPr>
          <p:cNvPr id="1305" name="Google Shape;1305;p155"/>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https://app.slack.com/client/T06CA5VK37X/dms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5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t>
            </a:r>
            <a:r>
              <a:rPr lang="en"/>
              <a:t>ernel density plots for the targets</a:t>
            </a:r>
            <a:endParaRPr/>
          </a:p>
        </p:txBody>
      </p:sp>
      <p:pic>
        <p:nvPicPr>
          <p:cNvPr id="1311" name="Google Shape;1311;p156"/>
          <p:cNvPicPr preferRelativeResize="0"/>
          <p:nvPr/>
        </p:nvPicPr>
        <p:blipFill>
          <a:blip r:embed="rId3">
            <a:alphaModFix/>
          </a:blip>
          <a:stretch>
            <a:fillRect/>
          </a:stretch>
        </p:blipFill>
        <p:spPr>
          <a:xfrm>
            <a:off x="742798" y="1041900"/>
            <a:ext cx="7088399" cy="38619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5" name="Shape 1315"/>
        <p:cNvGrpSpPr/>
        <p:nvPr/>
      </p:nvGrpSpPr>
      <p:grpSpPr>
        <a:xfrm>
          <a:off x="0" y="0"/>
          <a:ext cx="0" cy="0"/>
          <a:chOff x="0" y="0"/>
          <a:chExt cx="0" cy="0"/>
        </a:xfrm>
      </p:grpSpPr>
      <p:sp>
        <p:nvSpPr>
          <p:cNvPr id="1316" name="Google Shape;1316;p15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GIC values prediction models</a:t>
            </a:r>
            <a:endParaRPr/>
          </a:p>
        </p:txBody>
      </p:sp>
      <p:sp>
        <p:nvSpPr>
          <p:cNvPr id="1317" name="Google Shape;1317;p1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Datasets ready: </a:t>
            </a:r>
            <a:r>
              <a:rPr lang="en" sz="1100" u="sng">
                <a:solidFill>
                  <a:schemeClr val="hlink"/>
                </a:solidFill>
                <a:latin typeface="Arial"/>
                <a:ea typeface="Arial"/>
                <a:cs typeface="Arial"/>
                <a:sym typeface="Arial"/>
                <a:hlinkClick r:id="rId4"/>
              </a:rPr>
              <a:t>dataset - Google Drive</a:t>
            </a:r>
            <a:endParaRPr/>
          </a:p>
          <a:p>
            <a:pPr indent="0" lvl="0" marL="457200" rtl="0" algn="l">
              <a:spcBef>
                <a:spcPts val="1200"/>
              </a:spcBef>
              <a:spcAft>
                <a:spcPts val="1200"/>
              </a:spcAft>
              <a:buNone/>
            </a:pPr>
            <a:r>
              <a:t/>
            </a:r>
            <a:endParaRPr/>
          </a:p>
        </p:txBody>
      </p:sp>
      <p:pic>
        <p:nvPicPr>
          <p:cNvPr id="1318" name="Google Shape;1318;p157"/>
          <p:cNvPicPr preferRelativeResize="0"/>
          <p:nvPr/>
        </p:nvPicPr>
        <p:blipFill>
          <a:blip r:embed="rId5">
            <a:alphaModFix/>
          </a:blip>
          <a:stretch>
            <a:fillRect/>
          </a:stretch>
        </p:blipFill>
        <p:spPr>
          <a:xfrm>
            <a:off x="877275" y="1597800"/>
            <a:ext cx="1545950" cy="260320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2" name="Shape 1322"/>
        <p:cNvGrpSpPr/>
        <p:nvPr/>
      </p:nvGrpSpPr>
      <p:grpSpPr>
        <a:xfrm>
          <a:off x="0" y="0"/>
          <a:ext cx="0" cy="0"/>
          <a:chOff x="0" y="0"/>
          <a:chExt cx="0" cy="0"/>
        </a:xfrm>
      </p:grpSpPr>
      <p:sp>
        <p:nvSpPr>
          <p:cNvPr id="1323" name="Google Shape;1323;p15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GIC Models</a:t>
            </a:r>
            <a:endParaRPr/>
          </a:p>
        </p:txBody>
      </p:sp>
      <p:sp>
        <p:nvSpPr>
          <p:cNvPr id="1324" name="Google Shape;1324;p1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Linear models</a:t>
            </a:r>
            <a:endParaRPr/>
          </a:p>
          <a:p>
            <a:pPr indent="0" lvl="0" marL="457200" rtl="0" algn="l">
              <a:spcBef>
                <a:spcPts val="1200"/>
              </a:spcBef>
              <a:spcAft>
                <a:spcPts val="120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59"/>
          <p:cNvSpPr txBox="1"/>
          <p:nvPr>
            <p:ph type="title"/>
          </p:nvPr>
        </p:nvSpPr>
        <p:spPr>
          <a:xfrm>
            <a:off x="158575" y="0"/>
            <a:ext cx="19998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a:t>
            </a:r>
            <a:endParaRPr/>
          </a:p>
        </p:txBody>
      </p:sp>
      <p:graphicFrame>
        <p:nvGraphicFramePr>
          <p:cNvPr id="1330" name="Google Shape;1330;p159"/>
          <p:cNvGraphicFramePr/>
          <p:nvPr/>
        </p:nvGraphicFramePr>
        <p:xfrm>
          <a:off x="6651625" y="1156600"/>
          <a:ext cx="3000000" cy="3000000"/>
        </p:xfrm>
        <a:graphic>
          <a:graphicData uri="http://schemas.openxmlformats.org/drawingml/2006/table">
            <a:tbl>
              <a:tblPr>
                <a:noFill/>
                <a:tableStyleId>{599AD550-1F68-4905-989B-A67338FEA8C0}</a:tableStyleId>
              </a:tblPr>
              <a:tblGrid>
                <a:gridCol w="819300"/>
                <a:gridCol w="819300"/>
                <a:gridCol w="819300"/>
              </a:tblGrid>
              <a:tr h="415725">
                <a:tc>
                  <a:txBody>
                    <a:bodyPr/>
                    <a:lstStyle/>
                    <a:p>
                      <a:pPr indent="0" lvl="0" marL="0" rtl="0" algn="l">
                        <a:spcBef>
                          <a:spcPts val="0"/>
                        </a:spcBef>
                        <a:spcAft>
                          <a:spcPts val="0"/>
                        </a:spcAft>
                        <a:buNone/>
                      </a:pPr>
                      <a:r>
                        <a:rPr lang="en"/>
                        <a:t>2020-</a:t>
                      </a:r>
                      <a:endParaRPr/>
                    </a:p>
                    <a:p>
                      <a:pPr indent="0" lvl="0" marL="0" rtl="0" algn="l">
                        <a:spcBef>
                          <a:spcPts val="0"/>
                        </a:spcBef>
                        <a:spcAft>
                          <a:spcPts val="0"/>
                        </a:spcAft>
                        <a:buNone/>
                      </a:pPr>
                      <a:r>
                        <a:rPr lang="en"/>
                        <a:t>2023</a:t>
                      </a:r>
                      <a:endParaRPr/>
                    </a:p>
                  </a:txBody>
                  <a:tcPr marT="91425" marB="91425" marR="91425" marL="91425"/>
                </a:tc>
                <a:tc>
                  <a:txBody>
                    <a:bodyPr/>
                    <a:lstStyle/>
                    <a:p>
                      <a:pPr indent="0" lvl="0" marL="0" rtl="0" algn="l">
                        <a:spcBef>
                          <a:spcPts val="0"/>
                        </a:spcBef>
                        <a:spcAft>
                          <a:spcPts val="0"/>
                        </a:spcAft>
                        <a:buNone/>
                      </a:pPr>
                      <a:r>
                        <a:rPr lang="en"/>
                        <a:t>dbn</a:t>
                      </a:r>
                      <a:endParaRPr/>
                    </a:p>
                  </a:txBody>
                  <a:tcPr marT="91425" marB="91425" marR="91425" marL="91425"/>
                </a:tc>
                <a:tc>
                  <a:txBody>
                    <a:bodyPr/>
                    <a:lstStyle/>
                    <a:p>
                      <a:pPr indent="0" lvl="0" marL="0" rtl="0" algn="l">
                        <a:spcBef>
                          <a:spcPts val="0"/>
                        </a:spcBef>
                        <a:spcAft>
                          <a:spcPts val="0"/>
                        </a:spcAft>
                        <a:buNone/>
                      </a:pPr>
                      <a:r>
                        <a:rPr lang="en"/>
                        <a:t>dbe</a:t>
                      </a:r>
                      <a:endParaRPr/>
                    </a:p>
                  </a:txBody>
                  <a:tcPr marT="91425" marB="91425" marR="91425" marL="91425"/>
                </a:tc>
              </a:tr>
              <a:tr h="333300">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1.620</a:t>
                      </a:r>
                      <a:endParaRPr/>
                    </a:p>
                  </a:txBody>
                  <a:tcPr marT="91425" marB="91425" marR="91425" marL="91425"/>
                </a:tc>
                <a:tc>
                  <a:txBody>
                    <a:bodyPr/>
                    <a:lstStyle/>
                    <a:p>
                      <a:pPr indent="0" lvl="0" marL="0" rtl="0" algn="l">
                        <a:spcBef>
                          <a:spcPts val="0"/>
                        </a:spcBef>
                        <a:spcAft>
                          <a:spcPts val="0"/>
                        </a:spcAft>
                        <a:buNone/>
                      </a:pPr>
                      <a:r>
                        <a:rPr lang="en"/>
                        <a:t>1.288</a:t>
                      </a:r>
                      <a:endParaRPr/>
                    </a:p>
                  </a:txBody>
                  <a:tcPr marT="91425" marB="91425" marR="91425" marL="91425"/>
                </a:tc>
              </a:tr>
              <a:tr h="333300">
                <a:tc>
                  <a:txBody>
                    <a:bodyPr/>
                    <a:lstStyle/>
                    <a:p>
                      <a:pPr indent="0" lvl="0" marL="0" rtl="0" algn="l">
                        <a:spcBef>
                          <a:spcPts val="0"/>
                        </a:spcBef>
                        <a:spcAft>
                          <a:spcPts val="0"/>
                        </a:spcAft>
                        <a:buNone/>
                      </a:pPr>
                      <a:r>
                        <a:rPr lang="en"/>
                        <a:t>MAE</a:t>
                      </a:r>
                      <a:endParaRPr/>
                    </a:p>
                  </a:txBody>
                  <a:tcPr marT="91425" marB="91425" marR="91425" marL="91425"/>
                </a:tc>
                <a:tc>
                  <a:txBody>
                    <a:bodyPr/>
                    <a:lstStyle/>
                    <a:p>
                      <a:pPr indent="0" lvl="0" marL="0" rtl="0" algn="l">
                        <a:spcBef>
                          <a:spcPts val="0"/>
                        </a:spcBef>
                        <a:spcAft>
                          <a:spcPts val="0"/>
                        </a:spcAft>
                        <a:buNone/>
                      </a:pPr>
                      <a:r>
                        <a:rPr lang="en"/>
                        <a:t>0.935</a:t>
                      </a:r>
                      <a:endParaRPr/>
                    </a:p>
                  </a:txBody>
                  <a:tcPr marT="91425" marB="91425" marR="91425" marL="91425"/>
                </a:tc>
                <a:tc>
                  <a:txBody>
                    <a:bodyPr/>
                    <a:lstStyle/>
                    <a:p>
                      <a:pPr indent="0" lvl="0" marL="0" rtl="0" algn="l">
                        <a:spcBef>
                          <a:spcPts val="0"/>
                        </a:spcBef>
                        <a:spcAft>
                          <a:spcPts val="0"/>
                        </a:spcAft>
                        <a:buNone/>
                      </a:pPr>
                      <a:r>
                        <a:rPr lang="en"/>
                        <a:t>0.757</a:t>
                      </a:r>
                      <a:endParaRPr/>
                    </a:p>
                  </a:txBody>
                  <a:tcPr marT="91425" marB="91425" marR="91425" marL="91425"/>
                </a:tc>
              </a:tr>
            </a:tbl>
          </a:graphicData>
        </a:graphic>
      </p:graphicFrame>
      <p:pic>
        <p:nvPicPr>
          <p:cNvPr id="1331" name="Google Shape;1331;p159"/>
          <p:cNvPicPr preferRelativeResize="0"/>
          <p:nvPr/>
        </p:nvPicPr>
        <p:blipFill rotWithShape="1">
          <a:blip r:embed="rId3">
            <a:alphaModFix/>
          </a:blip>
          <a:srcRect b="0" l="0" r="0" t="5829"/>
          <a:stretch/>
        </p:blipFill>
        <p:spPr>
          <a:xfrm>
            <a:off x="77500" y="-255650"/>
            <a:ext cx="3493925" cy="2459125"/>
          </a:xfrm>
          <a:prstGeom prst="rect">
            <a:avLst/>
          </a:prstGeom>
          <a:noFill/>
          <a:ln>
            <a:noFill/>
          </a:ln>
        </p:spPr>
      </p:pic>
      <p:pic>
        <p:nvPicPr>
          <p:cNvPr id="1332" name="Google Shape;1332;p159"/>
          <p:cNvPicPr preferRelativeResize="0"/>
          <p:nvPr/>
        </p:nvPicPr>
        <p:blipFill rotWithShape="1">
          <a:blip r:embed="rId4">
            <a:alphaModFix/>
          </a:blip>
          <a:srcRect b="0" l="0" r="8315" t="6916"/>
          <a:stretch/>
        </p:blipFill>
        <p:spPr>
          <a:xfrm>
            <a:off x="3406000" y="4625"/>
            <a:ext cx="3211274" cy="2439800"/>
          </a:xfrm>
          <a:prstGeom prst="rect">
            <a:avLst/>
          </a:prstGeom>
          <a:noFill/>
          <a:ln>
            <a:noFill/>
          </a:ln>
        </p:spPr>
      </p:pic>
      <p:pic>
        <p:nvPicPr>
          <p:cNvPr id="1333" name="Google Shape;1333;p159"/>
          <p:cNvPicPr preferRelativeResize="0"/>
          <p:nvPr/>
        </p:nvPicPr>
        <p:blipFill rotWithShape="1">
          <a:blip r:embed="rId5">
            <a:alphaModFix/>
          </a:blip>
          <a:srcRect b="-2421" l="0" r="-8330" t="-1973"/>
          <a:stretch/>
        </p:blipFill>
        <p:spPr>
          <a:xfrm>
            <a:off x="227825" y="2558550"/>
            <a:ext cx="3343599" cy="2499201"/>
          </a:xfrm>
          <a:prstGeom prst="rect">
            <a:avLst/>
          </a:prstGeom>
          <a:noFill/>
          <a:ln>
            <a:noFill/>
          </a:ln>
        </p:spPr>
      </p:pic>
      <p:pic>
        <p:nvPicPr>
          <p:cNvPr id="1334" name="Google Shape;1334;p159"/>
          <p:cNvPicPr preferRelativeResize="0"/>
          <p:nvPr/>
        </p:nvPicPr>
        <p:blipFill rotWithShape="1">
          <a:blip r:embed="rId6">
            <a:alphaModFix/>
          </a:blip>
          <a:srcRect b="504" l="0" r="0" t="504"/>
          <a:stretch/>
        </p:blipFill>
        <p:spPr>
          <a:xfrm>
            <a:off x="3364225" y="2636388"/>
            <a:ext cx="3211275" cy="2393976"/>
          </a:xfrm>
          <a:prstGeom prst="rect">
            <a:avLst/>
          </a:prstGeom>
          <a:noFill/>
          <a:ln>
            <a:noFill/>
          </a:ln>
        </p:spPr>
      </p:pic>
      <p:graphicFrame>
        <p:nvGraphicFramePr>
          <p:cNvPr id="1335" name="Google Shape;1335;p159"/>
          <p:cNvGraphicFramePr/>
          <p:nvPr/>
        </p:nvGraphicFramePr>
        <p:xfrm>
          <a:off x="6582775" y="3305350"/>
          <a:ext cx="3000000" cy="3000000"/>
        </p:xfrm>
        <a:graphic>
          <a:graphicData uri="http://schemas.openxmlformats.org/drawingml/2006/table">
            <a:tbl>
              <a:tblPr>
                <a:noFill/>
                <a:tableStyleId>{599AD550-1F68-4905-989B-A67338FEA8C0}</a:tableStyleId>
              </a:tblPr>
              <a:tblGrid>
                <a:gridCol w="1103475"/>
                <a:gridCol w="725150"/>
                <a:gridCol w="698125"/>
              </a:tblGrid>
              <a:tr h="415725">
                <a:tc>
                  <a:txBody>
                    <a:bodyPr/>
                    <a:lstStyle/>
                    <a:p>
                      <a:pPr indent="0" lvl="0" marL="0" rtl="0" algn="l">
                        <a:spcBef>
                          <a:spcPts val="0"/>
                        </a:spcBef>
                        <a:spcAft>
                          <a:spcPts val="0"/>
                        </a:spcAft>
                        <a:buNone/>
                      </a:pPr>
                      <a:r>
                        <a:rPr lang="en"/>
                        <a:t>2023.4.23-2023.4.24</a:t>
                      </a:r>
                      <a:endParaRPr/>
                    </a:p>
                  </a:txBody>
                  <a:tcPr marT="91425" marB="91425" marR="91425" marL="91425"/>
                </a:tc>
                <a:tc>
                  <a:txBody>
                    <a:bodyPr/>
                    <a:lstStyle/>
                    <a:p>
                      <a:pPr indent="0" lvl="0" marL="0" rtl="0" algn="l">
                        <a:spcBef>
                          <a:spcPts val="0"/>
                        </a:spcBef>
                        <a:spcAft>
                          <a:spcPts val="0"/>
                        </a:spcAft>
                        <a:buNone/>
                      </a:pPr>
                      <a:r>
                        <a:rPr lang="en"/>
                        <a:t>dbn</a:t>
                      </a:r>
                      <a:endParaRPr/>
                    </a:p>
                  </a:txBody>
                  <a:tcPr marT="91425" marB="91425" marR="91425" marL="91425"/>
                </a:tc>
                <a:tc>
                  <a:txBody>
                    <a:bodyPr/>
                    <a:lstStyle/>
                    <a:p>
                      <a:pPr indent="0" lvl="0" marL="0" rtl="0" algn="l">
                        <a:spcBef>
                          <a:spcPts val="0"/>
                        </a:spcBef>
                        <a:spcAft>
                          <a:spcPts val="0"/>
                        </a:spcAft>
                        <a:buNone/>
                      </a:pPr>
                      <a:r>
                        <a:rPr lang="en"/>
                        <a:t>dbe</a:t>
                      </a:r>
                      <a:endParaRPr/>
                    </a:p>
                  </a:txBody>
                  <a:tcPr marT="91425" marB="91425" marR="91425" marL="91425"/>
                </a:tc>
              </a:tr>
              <a:tr h="333300">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7.013</a:t>
                      </a:r>
                      <a:endParaRPr/>
                    </a:p>
                  </a:txBody>
                  <a:tcPr marT="91425" marB="91425" marR="91425" marL="91425"/>
                </a:tc>
                <a:tc>
                  <a:txBody>
                    <a:bodyPr/>
                    <a:lstStyle/>
                    <a:p>
                      <a:pPr indent="0" lvl="0" marL="0" rtl="0" algn="l">
                        <a:spcBef>
                          <a:spcPts val="0"/>
                        </a:spcBef>
                        <a:spcAft>
                          <a:spcPts val="0"/>
                        </a:spcAft>
                        <a:buNone/>
                      </a:pPr>
                      <a:r>
                        <a:rPr lang="en"/>
                        <a:t>6.900</a:t>
                      </a:r>
                      <a:endParaRPr/>
                    </a:p>
                  </a:txBody>
                  <a:tcPr marT="91425" marB="91425" marR="91425" marL="91425"/>
                </a:tc>
              </a:tr>
              <a:tr h="333300">
                <a:tc>
                  <a:txBody>
                    <a:bodyPr/>
                    <a:lstStyle/>
                    <a:p>
                      <a:pPr indent="0" lvl="0" marL="0" rtl="0" algn="l">
                        <a:spcBef>
                          <a:spcPts val="0"/>
                        </a:spcBef>
                        <a:spcAft>
                          <a:spcPts val="0"/>
                        </a:spcAft>
                        <a:buNone/>
                      </a:pPr>
                      <a:r>
                        <a:rPr lang="en"/>
                        <a:t>MAE</a:t>
                      </a:r>
                      <a:endParaRPr/>
                    </a:p>
                  </a:txBody>
                  <a:tcPr marT="91425" marB="91425" marR="91425" marL="91425"/>
                </a:tc>
                <a:tc>
                  <a:txBody>
                    <a:bodyPr/>
                    <a:lstStyle/>
                    <a:p>
                      <a:pPr indent="0" lvl="0" marL="0" rtl="0" algn="l">
                        <a:spcBef>
                          <a:spcPts val="0"/>
                        </a:spcBef>
                        <a:spcAft>
                          <a:spcPts val="0"/>
                        </a:spcAft>
                        <a:buNone/>
                      </a:pPr>
                      <a:r>
                        <a:rPr lang="en"/>
                        <a:t>4.071</a:t>
                      </a:r>
                      <a:endParaRPr/>
                    </a:p>
                  </a:txBody>
                  <a:tcPr marT="91425" marB="91425" marR="91425" marL="91425"/>
                </a:tc>
                <a:tc>
                  <a:txBody>
                    <a:bodyPr/>
                    <a:lstStyle/>
                    <a:p>
                      <a:pPr indent="0" lvl="0" marL="0" rtl="0" algn="l">
                        <a:spcBef>
                          <a:spcPts val="0"/>
                        </a:spcBef>
                        <a:spcAft>
                          <a:spcPts val="0"/>
                        </a:spcAft>
                        <a:buNone/>
                      </a:pPr>
                      <a:r>
                        <a:rPr lang="en"/>
                        <a:t>3.345</a:t>
                      </a:r>
                      <a:endParaRPr/>
                    </a:p>
                  </a:txBody>
                  <a:tcPr marT="91425" marB="91425" marR="91425" marL="91425"/>
                </a:tc>
              </a:tr>
            </a:tbl>
          </a:graphicData>
        </a:graphic>
      </p:graphicFrame>
      <p:sp>
        <p:nvSpPr>
          <p:cNvPr id="1336" name="Google Shape;1336;p159"/>
          <p:cNvSpPr txBox="1"/>
          <p:nvPr/>
        </p:nvSpPr>
        <p:spPr>
          <a:xfrm>
            <a:off x="6575500" y="571700"/>
            <a:ext cx="245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(glon:76.920, glat:43.250)</a:t>
            </a:r>
            <a:endParaRPr b="1" sz="1700">
              <a:solidFill>
                <a:schemeClr val="dk2"/>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0" name="Shape 1340"/>
        <p:cNvGrpSpPr/>
        <p:nvPr/>
      </p:nvGrpSpPr>
      <p:grpSpPr>
        <a:xfrm>
          <a:off x="0" y="0"/>
          <a:ext cx="0" cy="0"/>
          <a:chOff x="0" y="0"/>
          <a:chExt cx="0" cy="0"/>
        </a:xfrm>
      </p:grpSpPr>
      <p:sp>
        <p:nvSpPr>
          <p:cNvPr id="1341" name="Google Shape;1341;p16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Test Result(Single Station)</a:t>
            </a:r>
            <a:endParaRPr/>
          </a:p>
        </p:txBody>
      </p:sp>
      <p:pic>
        <p:nvPicPr>
          <p:cNvPr id="1342" name="Google Shape;1342;p160"/>
          <p:cNvPicPr preferRelativeResize="0"/>
          <p:nvPr/>
        </p:nvPicPr>
        <p:blipFill>
          <a:blip r:embed="rId3">
            <a:alphaModFix/>
          </a:blip>
          <a:stretch>
            <a:fillRect/>
          </a:stretch>
        </p:blipFill>
        <p:spPr>
          <a:xfrm>
            <a:off x="0" y="1220825"/>
            <a:ext cx="4613299" cy="3470959"/>
          </a:xfrm>
          <a:prstGeom prst="rect">
            <a:avLst/>
          </a:prstGeom>
          <a:noFill/>
          <a:ln>
            <a:noFill/>
          </a:ln>
        </p:spPr>
      </p:pic>
      <p:pic>
        <p:nvPicPr>
          <p:cNvPr id="1343" name="Google Shape;1343;p160"/>
          <p:cNvPicPr preferRelativeResize="0"/>
          <p:nvPr/>
        </p:nvPicPr>
        <p:blipFill rotWithShape="1">
          <a:blip r:embed="rId4">
            <a:alphaModFix/>
          </a:blip>
          <a:srcRect b="1205" l="0" r="0" t="12064"/>
          <a:stretch/>
        </p:blipFill>
        <p:spPr>
          <a:xfrm>
            <a:off x="4334025" y="1358200"/>
            <a:ext cx="4727874" cy="33716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7" name="Shape 1347"/>
        <p:cNvGrpSpPr/>
        <p:nvPr/>
      </p:nvGrpSpPr>
      <p:grpSpPr>
        <a:xfrm>
          <a:off x="0" y="0"/>
          <a:ext cx="0" cy="0"/>
          <a:chOff x="0" y="0"/>
          <a:chExt cx="0" cy="0"/>
        </a:xfrm>
      </p:grpSpPr>
      <p:sp>
        <p:nvSpPr>
          <p:cNvPr id="1348" name="Google Shape;1348;p16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Data Flow for GICs Prediction</a:t>
            </a:r>
            <a:endParaRPr/>
          </a:p>
          <a:p>
            <a:pPr indent="0" lvl="0" marL="0" rtl="0" algn="l">
              <a:spcBef>
                <a:spcPts val="0"/>
              </a:spcBef>
              <a:spcAft>
                <a:spcPts val="0"/>
              </a:spcAft>
              <a:buNone/>
            </a:pPr>
            <a:r>
              <a:t/>
            </a:r>
            <a:endParaRPr/>
          </a:p>
        </p:txBody>
      </p:sp>
      <p:sp>
        <p:nvSpPr>
          <p:cNvPr id="1349" name="Google Shape;1349;p161"/>
          <p:cNvSpPr/>
          <p:nvPr/>
        </p:nvSpPr>
        <p:spPr>
          <a:xfrm>
            <a:off x="5795182" y="1164350"/>
            <a:ext cx="1859700" cy="1479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50" name="Google Shape;1350;p161"/>
          <p:cNvSpPr/>
          <p:nvPr/>
        </p:nvSpPr>
        <p:spPr>
          <a:xfrm>
            <a:off x="5878620" y="1475267"/>
            <a:ext cx="1691700" cy="10884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Source Sans Pro"/>
              <a:ea typeface="Source Sans Pro"/>
              <a:cs typeface="Source Sans Pro"/>
              <a:sym typeface="Source Sans Pro"/>
            </a:endParaRPr>
          </a:p>
        </p:txBody>
      </p:sp>
      <p:sp>
        <p:nvSpPr>
          <p:cNvPr id="1351" name="Google Shape;1351;p161"/>
          <p:cNvSpPr/>
          <p:nvPr/>
        </p:nvSpPr>
        <p:spPr>
          <a:xfrm>
            <a:off x="5999036" y="1793739"/>
            <a:ext cx="293400" cy="221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52" name="Google Shape;1352;p161"/>
          <p:cNvSpPr/>
          <p:nvPr/>
        </p:nvSpPr>
        <p:spPr>
          <a:xfrm>
            <a:off x="6068475" y="1873550"/>
            <a:ext cx="293400" cy="221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53" name="Google Shape;1353;p161"/>
          <p:cNvSpPr/>
          <p:nvPr/>
        </p:nvSpPr>
        <p:spPr>
          <a:xfrm>
            <a:off x="6141279" y="1946561"/>
            <a:ext cx="293400" cy="221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Source Sans Pro"/>
                <a:ea typeface="Source Sans Pro"/>
                <a:cs typeface="Source Sans Pro"/>
                <a:sym typeface="Source Sans Pro"/>
              </a:rPr>
              <a:t>.csv</a:t>
            </a:r>
            <a:endParaRPr sz="600">
              <a:latin typeface="Source Sans Pro"/>
              <a:ea typeface="Source Sans Pro"/>
              <a:cs typeface="Source Sans Pro"/>
              <a:sym typeface="Source Sans Pro"/>
            </a:endParaRPr>
          </a:p>
        </p:txBody>
      </p:sp>
      <p:sp>
        <p:nvSpPr>
          <p:cNvPr id="1354" name="Google Shape;1354;p161"/>
          <p:cNvSpPr txBox="1"/>
          <p:nvPr/>
        </p:nvSpPr>
        <p:spPr>
          <a:xfrm>
            <a:off x="6470290" y="1778722"/>
            <a:ext cx="1222200" cy="6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Will only use SuperMag data in this dataset</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700">
              <a:solidFill>
                <a:schemeClr val="dk2"/>
              </a:solidFill>
              <a:latin typeface="Source Sans Pro"/>
              <a:ea typeface="Source Sans Pro"/>
              <a:cs typeface="Source Sans Pro"/>
              <a:sym typeface="Source Sans Pro"/>
            </a:endParaRPr>
          </a:p>
        </p:txBody>
      </p:sp>
      <p:sp>
        <p:nvSpPr>
          <p:cNvPr id="1355" name="Google Shape;1355;p161"/>
          <p:cNvSpPr txBox="1"/>
          <p:nvPr/>
        </p:nvSpPr>
        <p:spPr>
          <a:xfrm>
            <a:off x="5879700" y="1104153"/>
            <a:ext cx="1222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Google Drive</a:t>
            </a:r>
            <a:endParaRPr sz="9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data/ML/</a:t>
            </a:r>
            <a:endParaRPr sz="900">
              <a:solidFill>
                <a:schemeClr val="dk2"/>
              </a:solidFill>
              <a:latin typeface="Source Sans Pro"/>
              <a:ea typeface="Source Sans Pro"/>
              <a:cs typeface="Source Sans Pro"/>
              <a:sym typeface="Source Sans Pro"/>
            </a:endParaRPr>
          </a:p>
        </p:txBody>
      </p:sp>
      <p:sp>
        <p:nvSpPr>
          <p:cNvPr id="1356" name="Google Shape;1356;p161"/>
          <p:cNvSpPr/>
          <p:nvPr/>
        </p:nvSpPr>
        <p:spPr>
          <a:xfrm>
            <a:off x="3755592" y="1939868"/>
            <a:ext cx="1393500" cy="6018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57" name="Google Shape;1357;p161"/>
          <p:cNvSpPr txBox="1"/>
          <p:nvPr/>
        </p:nvSpPr>
        <p:spPr>
          <a:xfrm>
            <a:off x="3780149" y="1856994"/>
            <a:ext cx="10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Folder: data/NERC/FinalGIC.csv</a:t>
            </a:r>
            <a:endParaRPr sz="700">
              <a:solidFill>
                <a:schemeClr val="dk2"/>
              </a:solidFill>
              <a:latin typeface="Source Sans Pro"/>
              <a:ea typeface="Source Sans Pro"/>
              <a:cs typeface="Source Sans Pro"/>
              <a:sym typeface="Source Sans Pro"/>
            </a:endParaRPr>
          </a:p>
        </p:txBody>
      </p:sp>
      <p:sp>
        <p:nvSpPr>
          <p:cNvPr id="1358" name="Google Shape;1358;p161"/>
          <p:cNvSpPr/>
          <p:nvPr/>
        </p:nvSpPr>
        <p:spPr>
          <a:xfrm>
            <a:off x="3892301" y="2263650"/>
            <a:ext cx="327300" cy="2130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00">
                <a:solidFill>
                  <a:schemeClr val="dk2"/>
                </a:solidFill>
                <a:latin typeface="Source Sans Pro"/>
                <a:ea typeface="Source Sans Pro"/>
                <a:cs typeface="Source Sans Pro"/>
                <a:sym typeface="Source Sans Pro"/>
              </a:rPr>
              <a:t>.csv</a:t>
            </a:r>
            <a:endParaRPr>
              <a:latin typeface="Source Sans Pro"/>
              <a:ea typeface="Source Sans Pro"/>
              <a:cs typeface="Source Sans Pro"/>
              <a:sym typeface="Source Sans Pro"/>
            </a:endParaRPr>
          </a:p>
        </p:txBody>
      </p:sp>
      <p:sp>
        <p:nvSpPr>
          <p:cNvPr id="1359" name="Google Shape;1359;p161"/>
          <p:cNvSpPr txBox="1"/>
          <p:nvPr/>
        </p:nvSpPr>
        <p:spPr>
          <a:xfrm>
            <a:off x="4225619" y="2230762"/>
            <a:ext cx="9234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Resampled to 5-min cadence.</a:t>
            </a:r>
            <a:endParaRPr sz="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600">
              <a:solidFill>
                <a:schemeClr val="dk2"/>
              </a:solidFill>
              <a:latin typeface="Source Sans Pro"/>
              <a:ea typeface="Source Sans Pro"/>
              <a:cs typeface="Source Sans Pro"/>
              <a:sym typeface="Source Sans Pro"/>
            </a:endParaRPr>
          </a:p>
        </p:txBody>
      </p:sp>
      <p:sp>
        <p:nvSpPr>
          <p:cNvPr id="1360" name="Google Shape;1360;p161"/>
          <p:cNvSpPr/>
          <p:nvPr/>
        </p:nvSpPr>
        <p:spPr>
          <a:xfrm>
            <a:off x="1451513" y="1939866"/>
            <a:ext cx="807000" cy="412200"/>
          </a:xfrm>
          <a:prstGeom prst="can">
            <a:avLst>
              <a:gd fmla="val 25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NERC GIC</a:t>
            </a:r>
            <a:endParaRPr sz="800">
              <a:latin typeface="Source Sans Pro"/>
              <a:ea typeface="Source Sans Pro"/>
              <a:cs typeface="Source Sans Pro"/>
              <a:sym typeface="Source Sans Pro"/>
            </a:endParaRPr>
          </a:p>
          <a:p>
            <a:pPr indent="0" lvl="0" marL="0" rtl="0" algn="ctr">
              <a:spcBef>
                <a:spcPts val="0"/>
              </a:spcBef>
              <a:spcAft>
                <a:spcPts val="0"/>
              </a:spcAft>
              <a:buNone/>
            </a:pPr>
            <a:r>
              <a:rPr lang="en" sz="800">
                <a:latin typeface="Source Sans Pro"/>
                <a:ea typeface="Source Sans Pro"/>
                <a:cs typeface="Source Sans Pro"/>
                <a:sym typeface="Source Sans Pro"/>
              </a:rPr>
              <a:t>(2013-2023) </a:t>
            </a:r>
            <a:endParaRPr sz="800">
              <a:latin typeface="Source Sans Pro"/>
              <a:ea typeface="Source Sans Pro"/>
              <a:cs typeface="Source Sans Pro"/>
              <a:sym typeface="Source Sans Pro"/>
            </a:endParaRPr>
          </a:p>
        </p:txBody>
      </p:sp>
      <p:cxnSp>
        <p:nvCxnSpPr>
          <p:cNvPr id="1361" name="Google Shape;1361;p161"/>
          <p:cNvCxnSpPr>
            <a:stCxn id="1360" idx="4"/>
            <a:endCxn id="1362" idx="1"/>
          </p:cNvCxnSpPr>
          <p:nvPr/>
        </p:nvCxnSpPr>
        <p:spPr>
          <a:xfrm>
            <a:off x="2258513" y="2145966"/>
            <a:ext cx="504900" cy="2100"/>
          </a:xfrm>
          <a:prstGeom prst="straightConnector1">
            <a:avLst/>
          </a:prstGeom>
          <a:noFill/>
          <a:ln cap="flat" cmpd="sng" w="9525">
            <a:solidFill>
              <a:schemeClr val="dk2"/>
            </a:solidFill>
            <a:prstDash val="solid"/>
            <a:round/>
            <a:headEnd len="med" w="med" type="none"/>
            <a:tailEnd len="med" w="med" type="stealth"/>
          </a:ln>
        </p:spPr>
      </p:cxnSp>
      <p:sp>
        <p:nvSpPr>
          <p:cNvPr id="1362" name="Google Shape;1362;p161"/>
          <p:cNvSpPr/>
          <p:nvPr/>
        </p:nvSpPr>
        <p:spPr>
          <a:xfrm>
            <a:off x="2763490" y="1959483"/>
            <a:ext cx="853800" cy="377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Preprocessing Data Process</a:t>
            </a:r>
            <a:endParaRPr sz="800">
              <a:latin typeface="Source Sans Pro"/>
              <a:ea typeface="Source Sans Pro"/>
              <a:cs typeface="Source Sans Pro"/>
              <a:sym typeface="Source Sans Pro"/>
            </a:endParaRPr>
          </a:p>
        </p:txBody>
      </p:sp>
      <p:sp>
        <p:nvSpPr>
          <p:cNvPr id="1363" name="Google Shape;1363;p161"/>
          <p:cNvSpPr txBox="1"/>
          <p:nvPr/>
        </p:nvSpPr>
        <p:spPr>
          <a:xfrm>
            <a:off x="2403624" y="1300900"/>
            <a:ext cx="40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Source Sans Pro"/>
                <a:ea typeface="Source Sans Pro"/>
                <a:cs typeface="Source Sans Pro"/>
                <a:sym typeface="Source Sans Pro"/>
              </a:rPr>
              <a:t>API</a:t>
            </a:r>
            <a:endParaRPr b="1" sz="800">
              <a:solidFill>
                <a:schemeClr val="dk2"/>
              </a:solidFill>
              <a:latin typeface="Source Sans Pro"/>
              <a:ea typeface="Source Sans Pro"/>
              <a:cs typeface="Source Sans Pro"/>
              <a:sym typeface="Source Sans Pro"/>
            </a:endParaRPr>
          </a:p>
        </p:txBody>
      </p:sp>
      <p:cxnSp>
        <p:nvCxnSpPr>
          <p:cNvPr id="1364" name="Google Shape;1364;p161"/>
          <p:cNvCxnSpPr/>
          <p:nvPr/>
        </p:nvCxnSpPr>
        <p:spPr>
          <a:xfrm>
            <a:off x="2564900" y="1550920"/>
            <a:ext cx="900" cy="1124700"/>
          </a:xfrm>
          <a:prstGeom prst="straightConnector1">
            <a:avLst/>
          </a:prstGeom>
          <a:noFill/>
          <a:ln cap="flat" cmpd="sng" w="9525">
            <a:solidFill>
              <a:schemeClr val="dk2"/>
            </a:solidFill>
            <a:prstDash val="lgDash"/>
            <a:round/>
            <a:headEnd len="med" w="med" type="none"/>
            <a:tailEnd len="med" w="med" type="none"/>
          </a:ln>
        </p:spPr>
      </p:cxnSp>
      <p:cxnSp>
        <p:nvCxnSpPr>
          <p:cNvPr id="1365" name="Google Shape;1365;p161"/>
          <p:cNvCxnSpPr/>
          <p:nvPr/>
        </p:nvCxnSpPr>
        <p:spPr>
          <a:xfrm>
            <a:off x="3617204" y="2147370"/>
            <a:ext cx="150000" cy="1200"/>
          </a:xfrm>
          <a:prstGeom prst="straightConnector1">
            <a:avLst/>
          </a:prstGeom>
          <a:noFill/>
          <a:ln cap="flat" cmpd="sng" w="9525">
            <a:solidFill>
              <a:schemeClr val="dk2"/>
            </a:solidFill>
            <a:prstDash val="solid"/>
            <a:round/>
            <a:headEnd len="med" w="med" type="none"/>
            <a:tailEnd len="med" w="med" type="stealth"/>
          </a:ln>
        </p:spPr>
      </p:cxnSp>
      <p:sp>
        <p:nvSpPr>
          <p:cNvPr id="1366" name="Google Shape;1366;p161"/>
          <p:cNvSpPr/>
          <p:nvPr/>
        </p:nvSpPr>
        <p:spPr>
          <a:xfrm>
            <a:off x="4811650" y="3106850"/>
            <a:ext cx="2374800" cy="970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67" name="Google Shape;1367;p161"/>
          <p:cNvSpPr/>
          <p:nvPr/>
        </p:nvSpPr>
        <p:spPr>
          <a:xfrm>
            <a:off x="5381874" y="3441635"/>
            <a:ext cx="708000" cy="469200"/>
          </a:xfrm>
          <a:prstGeom prst="ellipse">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Source Sans Pro"/>
                <a:ea typeface="Source Sans Pro"/>
                <a:cs typeface="Source Sans Pro"/>
                <a:sym typeface="Source Sans Pro"/>
              </a:rPr>
              <a:t>Super-Mag</a:t>
            </a:r>
            <a:endParaRPr b="1" sz="700">
              <a:latin typeface="Source Sans Pro"/>
              <a:ea typeface="Source Sans Pro"/>
              <a:cs typeface="Source Sans Pro"/>
              <a:sym typeface="Source Sans Pro"/>
            </a:endParaRPr>
          </a:p>
        </p:txBody>
      </p:sp>
      <p:sp>
        <p:nvSpPr>
          <p:cNvPr id="1368" name="Google Shape;1368;p161"/>
          <p:cNvSpPr/>
          <p:nvPr/>
        </p:nvSpPr>
        <p:spPr>
          <a:xfrm>
            <a:off x="4834757" y="3432445"/>
            <a:ext cx="708000" cy="484500"/>
          </a:xfrm>
          <a:prstGeom prst="ellipse">
            <a:avLst/>
          </a:prstGeom>
          <a:solidFill>
            <a:schemeClr val="lt1"/>
          </a:solid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Source Sans Pro"/>
                <a:ea typeface="Source Sans Pro"/>
                <a:cs typeface="Source Sans Pro"/>
                <a:sym typeface="Source Sans Pro"/>
              </a:rPr>
              <a:t>NERC GIC</a:t>
            </a:r>
            <a:endParaRPr b="1" sz="800">
              <a:latin typeface="Source Sans Pro"/>
              <a:ea typeface="Source Sans Pro"/>
              <a:cs typeface="Source Sans Pro"/>
              <a:sym typeface="Source Sans Pro"/>
            </a:endParaRPr>
          </a:p>
        </p:txBody>
      </p:sp>
      <p:sp>
        <p:nvSpPr>
          <p:cNvPr id="1369" name="Google Shape;1369;p161"/>
          <p:cNvSpPr/>
          <p:nvPr/>
        </p:nvSpPr>
        <p:spPr>
          <a:xfrm>
            <a:off x="5581300" y="4399878"/>
            <a:ext cx="835500" cy="588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We joining the 2 dataframe by datetime and Locations</a:t>
            </a:r>
            <a:endParaRPr sz="800">
              <a:latin typeface="Source Sans Pro"/>
              <a:ea typeface="Source Sans Pro"/>
              <a:cs typeface="Source Sans Pro"/>
              <a:sym typeface="Source Sans Pro"/>
            </a:endParaRPr>
          </a:p>
        </p:txBody>
      </p:sp>
      <p:cxnSp>
        <p:nvCxnSpPr>
          <p:cNvPr id="1370" name="Google Shape;1370;p161"/>
          <p:cNvCxnSpPr>
            <a:stCxn id="1366" idx="2"/>
            <a:endCxn id="1369" idx="0"/>
          </p:cNvCxnSpPr>
          <p:nvPr/>
        </p:nvCxnSpPr>
        <p:spPr>
          <a:xfrm>
            <a:off x="5999050" y="4077650"/>
            <a:ext cx="0" cy="322200"/>
          </a:xfrm>
          <a:prstGeom prst="straightConnector1">
            <a:avLst/>
          </a:prstGeom>
          <a:noFill/>
          <a:ln cap="flat" cmpd="sng" w="9525">
            <a:solidFill>
              <a:schemeClr val="dk2"/>
            </a:solidFill>
            <a:prstDash val="solid"/>
            <a:round/>
            <a:headEnd len="med" w="med" type="none"/>
            <a:tailEnd len="med" w="med" type="stealth"/>
          </a:ln>
        </p:spPr>
      </p:cxnSp>
      <p:sp>
        <p:nvSpPr>
          <p:cNvPr id="1371" name="Google Shape;1371;p161"/>
          <p:cNvSpPr/>
          <p:nvPr/>
        </p:nvSpPr>
        <p:spPr>
          <a:xfrm>
            <a:off x="3668455" y="3403074"/>
            <a:ext cx="849300" cy="6675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Source Sans Pro"/>
                <a:ea typeface="Source Sans Pro"/>
                <a:cs typeface="Source Sans Pro"/>
                <a:sym typeface="Source Sans Pro"/>
              </a:rPr>
              <a:t>+ datetime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GICMeasured</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Longitute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Latitude</a:t>
            </a:r>
            <a:endParaRPr sz="700">
              <a:latin typeface="Source Sans Pro"/>
              <a:ea typeface="Source Sans Pro"/>
              <a:cs typeface="Source Sans Pro"/>
              <a:sym typeface="Source Sans Pro"/>
            </a:endParaRPr>
          </a:p>
        </p:txBody>
      </p:sp>
      <p:cxnSp>
        <p:nvCxnSpPr>
          <p:cNvPr id="1372" name="Google Shape;1372;p161"/>
          <p:cNvCxnSpPr/>
          <p:nvPr/>
        </p:nvCxnSpPr>
        <p:spPr>
          <a:xfrm>
            <a:off x="4525687" y="3543651"/>
            <a:ext cx="327300" cy="61800"/>
          </a:xfrm>
          <a:prstGeom prst="straightConnector1">
            <a:avLst/>
          </a:prstGeom>
          <a:noFill/>
          <a:ln cap="flat" cmpd="sng" w="9525">
            <a:solidFill>
              <a:schemeClr val="dk2"/>
            </a:solidFill>
            <a:prstDash val="solid"/>
            <a:round/>
            <a:headEnd len="med" w="med" type="none"/>
            <a:tailEnd len="med" w="med" type="none"/>
          </a:ln>
        </p:spPr>
      </p:cxnSp>
      <p:cxnSp>
        <p:nvCxnSpPr>
          <p:cNvPr id="1373" name="Google Shape;1373;p161"/>
          <p:cNvCxnSpPr>
            <a:endCxn id="1366" idx="0"/>
          </p:cNvCxnSpPr>
          <p:nvPr/>
        </p:nvCxnSpPr>
        <p:spPr>
          <a:xfrm>
            <a:off x="4415050" y="2545550"/>
            <a:ext cx="1584000" cy="561300"/>
          </a:xfrm>
          <a:prstGeom prst="straightConnector1">
            <a:avLst/>
          </a:prstGeom>
          <a:noFill/>
          <a:ln cap="flat" cmpd="sng" w="9525">
            <a:solidFill>
              <a:schemeClr val="dk2"/>
            </a:solidFill>
            <a:prstDash val="solid"/>
            <a:round/>
            <a:headEnd len="med" w="med" type="none"/>
            <a:tailEnd len="med" w="med" type="triangle"/>
          </a:ln>
        </p:spPr>
      </p:cxnSp>
      <p:cxnSp>
        <p:nvCxnSpPr>
          <p:cNvPr id="1374" name="Google Shape;1374;p161"/>
          <p:cNvCxnSpPr>
            <a:stCxn id="1349" idx="2"/>
            <a:endCxn id="1366" idx="0"/>
          </p:cNvCxnSpPr>
          <p:nvPr/>
        </p:nvCxnSpPr>
        <p:spPr>
          <a:xfrm flipH="1">
            <a:off x="5999032" y="2644250"/>
            <a:ext cx="726000" cy="462600"/>
          </a:xfrm>
          <a:prstGeom prst="straightConnector1">
            <a:avLst/>
          </a:prstGeom>
          <a:noFill/>
          <a:ln cap="flat" cmpd="sng" w="9525">
            <a:solidFill>
              <a:schemeClr val="dk2"/>
            </a:solidFill>
            <a:prstDash val="solid"/>
            <a:round/>
            <a:headEnd len="med" w="med" type="none"/>
            <a:tailEnd len="med" w="med" type="triangle"/>
          </a:ln>
        </p:spPr>
      </p:cxnSp>
      <p:cxnSp>
        <p:nvCxnSpPr>
          <p:cNvPr id="1375" name="Google Shape;1375;p161"/>
          <p:cNvCxnSpPr/>
          <p:nvPr/>
        </p:nvCxnSpPr>
        <p:spPr>
          <a:xfrm flipH="1" rot="10800000">
            <a:off x="5914174" y="3276360"/>
            <a:ext cx="446700" cy="201900"/>
          </a:xfrm>
          <a:prstGeom prst="straightConnector1">
            <a:avLst/>
          </a:prstGeom>
          <a:noFill/>
          <a:ln cap="flat" cmpd="sng" w="9525">
            <a:solidFill>
              <a:schemeClr val="dk2"/>
            </a:solidFill>
            <a:prstDash val="solid"/>
            <a:round/>
            <a:headEnd len="med" w="med" type="none"/>
            <a:tailEnd len="med" w="med" type="none"/>
          </a:ln>
        </p:spPr>
      </p:cxnSp>
      <p:cxnSp>
        <p:nvCxnSpPr>
          <p:cNvPr id="1376" name="Google Shape;1376;p161"/>
          <p:cNvCxnSpPr>
            <a:endCxn id="1368" idx="3"/>
          </p:cNvCxnSpPr>
          <p:nvPr/>
        </p:nvCxnSpPr>
        <p:spPr>
          <a:xfrm flipH="1" rot="10800000">
            <a:off x="4506441" y="3845992"/>
            <a:ext cx="432000" cy="97200"/>
          </a:xfrm>
          <a:prstGeom prst="straightConnector1">
            <a:avLst/>
          </a:prstGeom>
          <a:noFill/>
          <a:ln cap="flat" cmpd="sng" w="9525">
            <a:solidFill>
              <a:schemeClr val="dk2"/>
            </a:solidFill>
            <a:prstDash val="solid"/>
            <a:round/>
            <a:headEnd len="med" w="med" type="none"/>
            <a:tailEnd len="med" w="med" type="none"/>
          </a:ln>
        </p:spPr>
      </p:cxnSp>
      <p:cxnSp>
        <p:nvCxnSpPr>
          <p:cNvPr id="1377" name="Google Shape;1377;p161"/>
          <p:cNvCxnSpPr/>
          <p:nvPr/>
        </p:nvCxnSpPr>
        <p:spPr>
          <a:xfrm>
            <a:off x="6023499" y="3776060"/>
            <a:ext cx="337500" cy="176400"/>
          </a:xfrm>
          <a:prstGeom prst="straightConnector1">
            <a:avLst/>
          </a:prstGeom>
          <a:noFill/>
          <a:ln cap="flat" cmpd="sng" w="9525">
            <a:solidFill>
              <a:schemeClr val="dk2"/>
            </a:solidFill>
            <a:prstDash val="solid"/>
            <a:round/>
            <a:headEnd len="med" w="med" type="none"/>
            <a:tailEnd len="med" w="med" type="none"/>
          </a:ln>
        </p:spPr>
      </p:cxnSp>
      <p:sp>
        <p:nvSpPr>
          <p:cNvPr id="1378" name="Google Shape;1378;p161"/>
          <p:cNvSpPr/>
          <p:nvPr/>
        </p:nvSpPr>
        <p:spPr>
          <a:xfrm>
            <a:off x="6360488" y="3155500"/>
            <a:ext cx="726000" cy="905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datetime</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glon</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glat</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mlon</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mlat</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mlt</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dbn_nez</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dbe_nez</a:t>
            </a:r>
            <a:endParaRPr sz="7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t/>
            </a:r>
            <a:endParaRPr sz="800">
              <a:latin typeface="Source Sans Pro"/>
              <a:ea typeface="Source Sans Pro"/>
              <a:cs typeface="Source Sans Pro"/>
              <a:sym typeface="Source Sans Pro"/>
            </a:endParaRPr>
          </a:p>
        </p:txBody>
      </p:sp>
      <p:sp>
        <p:nvSpPr>
          <p:cNvPr id="1379" name="Google Shape;1379;p161"/>
          <p:cNvSpPr/>
          <p:nvPr/>
        </p:nvSpPr>
        <p:spPr>
          <a:xfrm>
            <a:off x="1360175" y="3910825"/>
            <a:ext cx="1859700" cy="11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i</a:t>
            </a:r>
            <a:endParaRPr>
              <a:latin typeface="Source Sans Pro"/>
              <a:ea typeface="Source Sans Pro"/>
              <a:cs typeface="Source Sans Pro"/>
              <a:sym typeface="Source Sans Pro"/>
            </a:endParaRPr>
          </a:p>
        </p:txBody>
      </p:sp>
      <p:sp>
        <p:nvSpPr>
          <p:cNvPr id="1380" name="Google Shape;1380;p161"/>
          <p:cNvSpPr txBox="1"/>
          <p:nvPr/>
        </p:nvSpPr>
        <p:spPr>
          <a:xfrm>
            <a:off x="1541000" y="3987675"/>
            <a:ext cx="15840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Google Drive</a:t>
            </a:r>
            <a:endParaRPr sz="9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data/ML/NERC_GIC/Dataset</a:t>
            </a:r>
            <a:endParaRPr sz="900">
              <a:solidFill>
                <a:schemeClr val="dk2"/>
              </a:solidFill>
              <a:latin typeface="Source Sans Pro"/>
              <a:ea typeface="Source Sans Pro"/>
              <a:cs typeface="Source Sans Pro"/>
              <a:sym typeface="Source Sans Pro"/>
            </a:endParaRPr>
          </a:p>
        </p:txBody>
      </p:sp>
      <p:sp>
        <p:nvSpPr>
          <p:cNvPr id="1381" name="Google Shape;1381;p161"/>
          <p:cNvSpPr/>
          <p:nvPr/>
        </p:nvSpPr>
        <p:spPr>
          <a:xfrm>
            <a:off x="1643476" y="4481025"/>
            <a:ext cx="327300" cy="2130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00">
                <a:solidFill>
                  <a:schemeClr val="dk2"/>
                </a:solidFill>
                <a:latin typeface="Source Sans Pro"/>
                <a:ea typeface="Source Sans Pro"/>
                <a:cs typeface="Source Sans Pro"/>
                <a:sym typeface="Source Sans Pro"/>
              </a:rPr>
              <a:t>.csv</a:t>
            </a:r>
            <a:endParaRPr>
              <a:latin typeface="Source Sans Pro"/>
              <a:ea typeface="Source Sans Pro"/>
              <a:cs typeface="Source Sans Pro"/>
              <a:sym typeface="Source Sans Pro"/>
            </a:endParaRPr>
          </a:p>
        </p:txBody>
      </p:sp>
      <p:sp>
        <p:nvSpPr>
          <p:cNvPr id="1382" name="Google Shape;1382;p161"/>
          <p:cNvSpPr/>
          <p:nvPr/>
        </p:nvSpPr>
        <p:spPr>
          <a:xfrm>
            <a:off x="1754701" y="4567725"/>
            <a:ext cx="327300" cy="2130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00">
                <a:solidFill>
                  <a:schemeClr val="dk2"/>
                </a:solidFill>
                <a:latin typeface="Source Sans Pro"/>
                <a:ea typeface="Source Sans Pro"/>
                <a:cs typeface="Source Sans Pro"/>
                <a:sym typeface="Source Sans Pro"/>
              </a:rPr>
              <a:t>.csv</a:t>
            </a:r>
            <a:endParaRPr>
              <a:latin typeface="Source Sans Pro"/>
              <a:ea typeface="Source Sans Pro"/>
              <a:cs typeface="Source Sans Pro"/>
              <a:sym typeface="Source Sans Pro"/>
            </a:endParaRPr>
          </a:p>
        </p:txBody>
      </p:sp>
      <p:sp>
        <p:nvSpPr>
          <p:cNvPr id="1383" name="Google Shape;1383;p161"/>
          <p:cNvSpPr/>
          <p:nvPr/>
        </p:nvSpPr>
        <p:spPr>
          <a:xfrm>
            <a:off x="1864426" y="4694025"/>
            <a:ext cx="327300" cy="2130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00">
                <a:solidFill>
                  <a:schemeClr val="dk2"/>
                </a:solidFill>
                <a:latin typeface="Source Sans Pro"/>
                <a:ea typeface="Source Sans Pro"/>
                <a:cs typeface="Source Sans Pro"/>
                <a:sym typeface="Source Sans Pro"/>
              </a:rPr>
              <a:t>.csv</a:t>
            </a:r>
            <a:endParaRPr>
              <a:latin typeface="Source Sans Pro"/>
              <a:ea typeface="Source Sans Pro"/>
              <a:cs typeface="Source Sans Pro"/>
              <a:sym typeface="Source Sans Pro"/>
            </a:endParaRPr>
          </a:p>
        </p:txBody>
      </p:sp>
      <p:sp>
        <p:nvSpPr>
          <p:cNvPr id="1384" name="Google Shape;1384;p161"/>
          <p:cNvSpPr txBox="1"/>
          <p:nvPr/>
        </p:nvSpPr>
        <p:spPr>
          <a:xfrm>
            <a:off x="2251175" y="4396825"/>
            <a:ext cx="807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Containing Datasets ready from 2013-2023</a:t>
            </a:r>
            <a:endParaRPr/>
          </a:p>
        </p:txBody>
      </p:sp>
      <p:cxnSp>
        <p:nvCxnSpPr>
          <p:cNvPr id="1385" name="Google Shape;1385;p161"/>
          <p:cNvCxnSpPr>
            <a:stCxn id="1369" idx="1"/>
            <a:endCxn id="1379" idx="3"/>
          </p:cNvCxnSpPr>
          <p:nvPr/>
        </p:nvCxnSpPr>
        <p:spPr>
          <a:xfrm rot="10800000">
            <a:off x="3220000" y="4473228"/>
            <a:ext cx="2361300" cy="220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2015 </a:t>
            </a:r>
            <a:r>
              <a:rPr lang="en">
                <a:solidFill>
                  <a:schemeClr val="lt1"/>
                </a:solidFill>
              </a:rPr>
              <a:t>October 06 </a:t>
            </a:r>
            <a:endParaRPr>
              <a:solidFill>
                <a:schemeClr val="lt1"/>
              </a:solidFill>
            </a:endParaRPr>
          </a:p>
        </p:txBody>
      </p:sp>
      <p:sp>
        <p:nvSpPr>
          <p:cNvPr id="184" name="Google Shape;18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7"/>
          <p:cNvPicPr preferRelativeResize="0"/>
          <p:nvPr/>
        </p:nvPicPr>
        <p:blipFill>
          <a:blip r:embed="rId3">
            <a:alphaModFix/>
          </a:blip>
          <a:stretch>
            <a:fillRect/>
          </a:stretch>
        </p:blipFill>
        <p:spPr>
          <a:xfrm>
            <a:off x="0" y="1152471"/>
            <a:ext cx="9143999" cy="3964907"/>
          </a:xfrm>
          <a:prstGeom prst="rect">
            <a:avLst/>
          </a:prstGeom>
          <a:noFill/>
          <a:ln>
            <a:noFill/>
          </a:ln>
        </p:spPr>
      </p:pic>
      <p:sp>
        <p:nvSpPr>
          <p:cNvPr id="186" name="Google Shape;186;p27"/>
          <p:cNvSpPr/>
          <p:nvPr/>
        </p:nvSpPr>
        <p:spPr>
          <a:xfrm>
            <a:off x="1834225" y="395085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187" name="Google Shape;187;p27"/>
          <p:cNvSpPr/>
          <p:nvPr/>
        </p:nvSpPr>
        <p:spPr>
          <a:xfrm>
            <a:off x="1124750" y="3407450"/>
            <a:ext cx="507300" cy="2082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88" name="Google Shape;188;p27"/>
          <p:cNvSpPr/>
          <p:nvPr/>
        </p:nvSpPr>
        <p:spPr>
          <a:xfrm>
            <a:off x="81600" y="395085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9" name="Shape 1389"/>
        <p:cNvGrpSpPr/>
        <p:nvPr/>
      </p:nvGrpSpPr>
      <p:grpSpPr>
        <a:xfrm>
          <a:off x="0" y="0"/>
          <a:ext cx="0" cy="0"/>
          <a:chOff x="0" y="0"/>
          <a:chExt cx="0" cy="0"/>
        </a:xfrm>
      </p:grpSpPr>
      <p:sp>
        <p:nvSpPr>
          <p:cNvPr id="1390" name="Google Shape;1390;p16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Devices and Stations Mapping</a:t>
            </a:r>
            <a:endParaRPr/>
          </a:p>
        </p:txBody>
      </p:sp>
      <p:sp>
        <p:nvSpPr>
          <p:cNvPr id="1391" name="Google Shape;1391;p162"/>
          <p:cNvSpPr txBox="1"/>
          <p:nvPr>
            <p:ph idx="1" type="body"/>
          </p:nvPr>
        </p:nvSpPr>
        <p:spPr>
          <a:xfrm>
            <a:off x="6525350" y="1152475"/>
            <a:ext cx="2307000" cy="31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Station(Center): (38.5, 263.7)</a:t>
            </a:r>
            <a:endParaRPr/>
          </a:p>
          <a:p>
            <a:pPr indent="0" lvl="0" marL="0" rtl="0" algn="l">
              <a:spcBef>
                <a:spcPts val="1200"/>
              </a:spcBef>
              <a:spcAft>
                <a:spcPts val="0"/>
              </a:spcAft>
              <a:buNone/>
            </a:pPr>
            <a:r>
              <a:rPr lang="en"/>
              <a:t>Devices(around):</a:t>
            </a:r>
            <a:endParaRPr/>
          </a:p>
          <a:p>
            <a:pPr indent="0" lvl="0" marL="0" rtl="0" algn="l">
              <a:spcBef>
                <a:spcPts val="1200"/>
              </a:spcBef>
              <a:spcAft>
                <a:spcPts val="1200"/>
              </a:spcAft>
              <a:buNone/>
            </a:pPr>
            <a:r>
              <a:rPr lang="en"/>
              <a:t>{(34.1, 206.8), (32.6, 262.8), (31.4, 264.6), (34.9, 270), (35.3, 270.2), (36.2, 271.2), …}</a:t>
            </a:r>
            <a:endParaRPr/>
          </a:p>
        </p:txBody>
      </p:sp>
      <p:pic>
        <p:nvPicPr>
          <p:cNvPr id="1392" name="Google Shape;1392;p162"/>
          <p:cNvPicPr preferRelativeResize="0"/>
          <p:nvPr/>
        </p:nvPicPr>
        <p:blipFill>
          <a:blip r:embed="rId3">
            <a:alphaModFix/>
          </a:blip>
          <a:stretch>
            <a:fillRect/>
          </a:stretch>
        </p:blipFill>
        <p:spPr>
          <a:xfrm>
            <a:off x="311699" y="1152475"/>
            <a:ext cx="6167974" cy="312734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6" name="Shape 1396"/>
        <p:cNvGrpSpPr/>
        <p:nvPr/>
      </p:nvGrpSpPr>
      <p:grpSpPr>
        <a:xfrm>
          <a:off x="0" y="0"/>
          <a:ext cx="0" cy="0"/>
          <a:chOff x="0" y="0"/>
          <a:chExt cx="0" cy="0"/>
        </a:xfrm>
      </p:grpSpPr>
      <p:sp>
        <p:nvSpPr>
          <p:cNvPr id="1397" name="Google Shape;1397;p16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and Test Datasets split</a:t>
            </a:r>
            <a:endParaRPr/>
          </a:p>
        </p:txBody>
      </p:sp>
      <p:sp>
        <p:nvSpPr>
          <p:cNvPr id="1398" name="Google Shape;1398;p163"/>
          <p:cNvSpPr txBox="1"/>
          <p:nvPr>
            <p:ph idx="1" type="body"/>
          </p:nvPr>
        </p:nvSpPr>
        <p:spPr>
          <a:xfrm>
            <a:off x="4250750" y="1152475"/>
            <a:ext cx="4581600" cy="39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Training Datasets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Test Datasets</a:t>
            </a:r>
            <a:endParaRPr/>
          </a:p>
        </p:txBody>
      </p:sp>
      <p:pic>
        <p:nvPicPr>
          <p:cNvPr id="1399" name="Google Shape;1399;p163"/>
          <p:cNvPicPr preferRelativeResize="0"/>
          <p:nvPr/>
        </p:nvPicPr>
        <p:blipFill>
          <a:blip r:embed="rId3">
            <a:alphaModFix/>
          </a:blip>
          <a:stretch>
            <a:fillRect/>
          </a:stretch>
        </p:blipFill>
        <p:spPr>
          <a:xfrm>
            <a:off x="590900" y="1152475"/>
            <a:ext cx="3522825" cy="3918699"/>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6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Multivariate Linear Regression for GIC</a:t>
            </a:r>
            <a:endParaRPr/>
          </a:p>
        </p:txBody>
      </p:sp>
      <p:sp>
        <p:nvSpPr>
          <p:cNvPr id="1405" name="Google Shape;1405;p164"/>
          <p:cNvSpPr txBox="1"/>
          <p:nvPr>
            <p:ph idx="1" type="body"/>
          </p:nvPr>
        </p:nvSpPr>
        <p:spPr>
          <a:xfrm>
            <a:off x="311700" y="1152475"/>
            <a:ext cx="8520600" cy="383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sz="1200"/>
              <a:t>Dataset:</a:t>
            </a:r>
            <a:endParaRPr sz="1200"/>
          </a:p>
          <a:p>
            <a:pPr indent="-304800" lvl="0" marL="457200" rtl="0" algn="l">
              <a:spcBef>
                <a:spcPts val="1200"/>
              </a:spcBef>
              <a:spcAft>
                <a:spcPts val="0"/>
              </a:spcAft>
              <a:buSzPts val="1200"/>
              <a:buChar char="●"/>
            </a:pPr>
            <a:r>
              <a:rPr lang="en" sz="1200"/>
              <a:t>Features: datetime , mlon, mlat, mlt, dbn_nez,  dbe_nez</a:t>
            </a:r>
            <a:endParaRPr sz="1200"/>
          </a:p>
          <a:p>
            <a:pPr indent="-304800" lvl="0" marL="457200" rtl="0" algn="l">
              <a:spcBef>
                <a:spcPts val="0"/>
              </a:spcBef>
              <a:spcAft>
                <a:spcPts val="0"/>
              </a:spcAft>
              <a:buSzPts val="1200"/>
              <a:buChar char="●"/>
            </a:pPr>
            <a:r>
              <a:rPr lang="en" sz="1200"/>
              <a:t>Target: GICMeasured</a:t>
            </a:r>
            <a:endParaRPr sz="1200"/>
          </a:p>
          <a:p>
            <a:pPr indent="0" lvl="0" marL="0" rtl="0" algn="l">
              <a:spcBef>
                <a:spcPts val="1200"/>
              </a:spcBef>
              <a:spcAft>
                <a:spcPts val="0"/>
              </a:spcAft>
              <a:buNone/>
            </a:pPr>
            <a:r>
              <a:rPr b="1" lang="en" sz="1200"/>
              <a:t>Current Experiment Result:</a:t>
            </a:r>
            <a:endParaRPr b="1" sz="1200"/>
          </a:p>
          <a:p>
            <a:pPr indent="0" lvl="0" marL="0" rtl="0" algn="l">
              <a:spcBef>
                <a:spcPts val="1200"/>
              </a:spcBef>
              <a:spcAft>
                <a:spcPts val="0"/>
              </a:spcAft>
              <a:buNone/>
            </a:pPr>
            <a:r>
              <a:t/>
            </a:r>
            <a:endParaRPr b="1" sz="1200"/>
          </a:p>
          <a:p>
            <a:pPr indent="0" lvl="0" marL="0" rtl="0" algn="l">
              <a:spcBef>
                <a:spcPts val="1200"/>
              </a:spcBef>
              <a:spcAft>
                <a:spcPts val="0"/>
              </a:spcAft>
              <a:buNone/>
            </a:pPr>
            <a:r>
              <a:t/>
            </a:r>
            <a:endParaRPr b="1" sz="1200"/>
          </a:p>
          <a:p>
            <a:pPr indent="0" lvl="0" marL="0" rtl="0" algn="l">
              <a:spcBef>
                <a:spcPts val="1200"/>
              </a:spcBef>
              <a:spcAft>
                <a:spcPts val="1200"/>
              </a:spcAft>
              <a:buNone/>
            </a:pPr>
            <a:r>
              <a:t/>
            </a:r>
            <a:endParaRPr/>
          </a:p>
        </p:txBody>
      </p:sp>
      <p:graphicFrame>
        <p:nvGraphicFramePr>
          <p:cNvPr id="1406" name="Google Shape;1406;p164"/>
          <p:cNvGraphicFramePr/>
          <p:nvPr/>
        </p:nvGraphicFramePr>
        <p:xfrm>
          <a:off x="367875" y="2571750"/>
          <a:ext cx="3000000" cy="3000000"/>
        </p:xfrm>
        <a:graphic>
          <a:graphicData uri="http://schemas.openxmlformats.org/drawingml/2006/table">
            <a:tbl>
              <a:tblPr>
                <a:noFill/>
                <a:tableStyleId>{599AD550-1F68-4905-989B-A67338FEA8C0}</a:tableStyleId>
              </a:tblPr>
              <a:tblGrid>
                <a:gridCol w="3619500"/>
                <a:gridCol w="3619500"/>
              </a:tblGrid>
              <a:tr h="100000">
                <a:tc>
                  <a:txBody>
                    <a:bodyPr/>
                    <a:lstStyle/>
                    <a:p>
                      <a:pPr indent="0" lvl="0" marL="0" rtl="0" algn="l">
                        <a:spcBef>
                          <a:spcPts val="0"/>
                        </a:spcBef>
                        <a:spcAft>
                          <a:spcPts val="0"/>
                        </a:spcAft>
                        <a:buNone/>
                      </a:pPr>
                      <a:r>
                        <a:rPr lang="en"/>
                        <a:t>Mean Square Error(MSE)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2"/>
                          </a:solidFill>
                          <a:highlight>
                            <a:srgbClr val="FFFFFF"/>
                          </a:highlight>
                        </a:rPr>
                        <a:t>4.08974801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Mean Absolute Error(MAE)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2"/>
                          </a:solidFill>
                          <a:highlight>
                            <a:srgbClr val="FFFFFF"/>
                          </a:highlight>
                        </a:rPr>
                        <a:t>2.08750422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6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Graph</a:t>
            </a:r>
            <a:endParaRPr/>
          </a:p>
        </p:txBody>
      </p:sp>
      <p:sp>
        <p:nvSpPr>
          <p:cNvPr id="1412" name="Google Shape;1412;p1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13" name="Google Shape;1413;p165"/>
          <p:cNvPicPr preferRelativeResize="0"/>
          <p:nvPr/>
        </p:nvPicPr>
        <p:blipFill>
          <a:blip r:embed="rId3">
            <a:alphaModFix/>
          </a:blip>
          <a:stretch>
            <a:fillRect/>
          </a:stretch>
        </p:blipFill>
        <p:spPr>
          <a:xfrm>
            <a:off x="311701" y="1152475"/>
            <a:ext cx="3567151" cy="3148476"/>
          </a:xfrm>
          <a:prstGeom prst="rect">
            <a:avLst/>
          </a:prstGeom>
          <a:noFill/>
          <a:ln>
            <a:noFill/>
          </a:ln>
        </p:spPr>
      </p:pic>
      <p:pic>
        <p:nvPicPr>
          <p:cNvPr id="1414" name="Google Shape;1414;p165"/>
          <p:cNvPicPr preferRelativeResize="0"/>
          <p:nvPr/>
        </p:nvPicPr>
        <p:blipFill>
          <a:blip r:embed="rId4">
            <a:alphaModFix/>
          </a:blip>
          <a:stretch>
            <a:fillRect/>
          </a:stretch>
        </p:blipFill>
        <p:spPr>
          <a:xfrm>
            <a:off x="4236525" y="1152475"/>
            <a:ext cx="3373829" cy="3040374"/>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6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Kernel Density Plot</a:t>
            </a:r>
            <a:endParaRPr/>
          </a:p>
        </p:txBody>
      </p:sp>
      <p:sp>
        <p:nvSpPr>
          <p:cNvPr id="1420" name="Google Shape;1420;p1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1" name="Google Shape;1421;p166"/>
          <p:cNvPicPr preferRelativeResize="0"/>
          <p:nvPr/>
        </p:nvPicPr>
        <p:blipFill>
          <a:blip r:embed="rId3">
            <a:alphaModFix/>
          </a:blip>
          <a:stretch>
            <a:fillRect/>
          </a:stretch>
        </p:blipFill>
        <p:spPr>
          <a:xfrm>
            <a:off x="311700" y="1152475"/>
            <a:ext cx="3841564" cy="3416400"/>
          </a:xfrm>
          <a:prstGeom prst="rect">
            <a:avLst/>
          </a:prstGeom>
          <a:noFill/>
          <a:ln>
            <a:noFill/>
          </a:ln>
        </p:spPr>
      </p:pic>
      <p:pic>
        <p:nvPicPr>
          <p:cNvPr id="1422" name="Google Shape;1422;p166"/>
          <p:cNvPicPr preferRelativeResize="0"/>
          <p:nvPr/>
        </p:nvPicPr>
        <p:blipFill>
          <a:blip r:embed="rId4">
            <a:alphaModFix/>
          </a:blip>
          <a:stretch>
            <a:fillRect/>
          </a:stretch>
        </p:blipFill>
        <p:spPr>
          <a:xfrm>
            <a:off x="4264900" y="1152475"/>
            <a:ext cx="3918813" cy="3416399"/>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6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Random Forest Model for GIC</a:t>
            </a:r>
            <a:endParaRPr/>
          </a:p>
        </p:txBody>
      </p:sp>
      <p:sp>
        <p:nvSpPr>
          <p:cNvPr id="1428" name="Google Shape;1428;p1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Hyperparameter: n_estimators=100, max_depth=30, random_state=2</a:t>
            </a:r>
            <a:endParaRPr b="1" sz="1200"/>
          </a:p>
          <a:p>
            <a:pPr indent="0" lvl="0" marL="0" rtl="0" algn="l">
              <a:spcBef>
                <a:spcPts val="1200"/>
              </a:spcBef>
              <a:spcAft>
                <a:spcPts val="1200"/>
              </a:spcAft>
              <a:buNone/>
            </a:pPr>
            <a:r>
              <a:t/>
            </a:r>
            <a:endParaRPr b="1" sz="1200"/>
          </a:p>
        </p:txBody>
      </p:sp>
      <p:graphicFrame>
        <p:nvGraphicFramePr>
          <p:cNvPr id="1429" name="Google Shape;1429;p167"/>
          <p:cNvGraphicFramePr/>
          <p:nvPr/>
        </p:nvGraphicFramePr>
        <p:xfrm>
          <a:off x="952500" y="2190750"/>
          <a:ext cx="3000000" cy="3000000"/>
        </p:xfrm>
        <a:graphic>
          <a:graphicData uri="http://schemas.openxmlformats.org/drawingml/2006/table">
            <a:tbl>
              <a:tblPr>
                <a:noFill/>
                <a:tableStyleId>{599AD550-1F68-4905-989B-A67338FEA8C0}</a:tableStyleId>
              </a:tblPr>
              <a:tblGrid>
                <a:gridCol w="3619500"/>
                <a:gridCol w="3619500"/>
              </a:tblGrid>
              <a:tr h="381000">
                <a:tc>
                  <a:txBody>
                    <a:bodyPr/>
                    <a:lstStyle/>
                    <a:p>
                      <a:pPr indent="0" lvl="0" marL="0" rtl="0" algn="l">
                        <a:spcBef>
                          <a:spcPts val="0"/>
                        </a:spcBef>
                        <a:spcAft>
                          <a:spcPts val="0"/>
                        </a:spcAft>
                        <a:buClr>
                          <a:schemeClr val="dk2"/>
                        </a:buClr>
                        <a:buSzPts val="1100"/>
                        <a:buFont typeface="Arial"/>
                        <a:buNone/>
                      </a:pPr>
                      <a:r>
                        <a:rPr lang="en">
                          <a:solidFill>
                            <a:schemeClr val="dk2"/>
                          </a:solidFill>
                        </a:rPr>
                        <a:t>Mean Square Error(MSE)</a:t>
                      </a:r>
                      <a:endParaRPr/>
                    </a:p>
                  </a:txBody>
                  <a:tcPr marT="91425" marB="91425" marR="91425" marL="91425"/>
                </a:tc>
                <a:tc>
                  <a:txBody>
                    <a:bodyPr/>
                    <a:lstStyle/>
                    <a:p>
                      <a:pPr indent="0" lvl="0" marL="0" rtl="0" algn="l">
                        <a:spcBef>
                          <a:spcPts val="0"/>
                        </a:spcBef>
                        <a:spcAft>
                          <a:spcPts val="0"/>
                        </a:spcAft>
                        <a:buNone/>
                      </a:pPr>
                      <a:r>
                        <a:rPr lang="en"/>
                        <a:t>5.82316737</a:t>
                      </a:r>
                      <a:endParaRPr/>
                    </a:p>
                  </a:txBody>
                  <a:tcPr marT="91425" marB="91425" marR="91425" marL="91425"/>
                </a:tc>
              </a:tr>
              <a:tr h="381000">
                <a:tc>
                  <a:txBody>
                    <a:bodyPr/>
                    <a:lstStyle/>
                    <a:p>
                      <a:pPr indent="0" lvl="0" marL="0" rtl="0" algn="l">
                        <a:spcBef>
                          <a:spcPts val="0"/>
                        </a:spcBef>
                        <a:spcAft>
                          <a:spcPts val="0"/>
                        </a:spcAft>
                        <a:buClr>
                          <a:schemeClr val="dk2"/>
                        </a:buClr>
                        <a:buSzPts val="1100"/>
                        <a:buFont typeface="Arial"/>
                        <a:buNone/>
                      </a:pPr>
                      <a:r>
                        <a:rPr lang="en">
                          <a:solidFill>
                            <a:schemeClr val="dk2"/>
                          </a:solidFill>
                        </a:rPr>
                        <a:t>Mean Absolute Error(MAE)</a:t>
                      </a:r>
                      <a:endParaRPr/>
                    </a:p>
                  </a:txBody>
                  <a:tcPr marT="91425" marB="91425" marR="91425" marL="91425"/>
                </a:tc>
                <a:tc>
                  <a:txBody>
                    <a:bodyPr/>
                    <a:lstStyle/>
                    <a:p>
                      <a:pPr indent="0" lvl="0" marL="0" rtl="0" algn="l">
                        <a:spcBef>
                          <a:spcPts val="0"/>
                        </a:spcBef>
                        <a:spcAft>
                          <a:spcPts val="0"/>
                        </a:spcAft>
                        <a:buNone/>
                      </a:pPr>
                      <a:r>
                        <a:rPr lang="en"/>
                        <a:t>2.31942044</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192" name="Shape 192"/>
        <p:cNvGrpSpPr/>
        <p:nvPr/>
      </p:nvGrpSpPr>
      <p:grpSpPr>
        <a:xfrm>
          <a:off x="0" y="0"/>
          <a:ext cx="0" cy="0"/>
          <a:chOff x="0" y="0"/>
          <a:chExt cx="0" cy="0"/>
        </a:xfrm>
      </p:grpSpPr>
      <p:sp>
        <p:nvSpPr>
          <p:cNvPr id="193" name="Google Shape;193;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2015 </a:t>
            </a:r>
            <a:r>
              <a:rPr lang="en">
                <a:solidFill>
                  <a:schemeClr val="lt1"/>
                </a:solidFill>
              </a:rPr>
              <a:t>December 20 </a:t>
            </a:r>
            <a:endParaRPr>
              <a:solidFill>
                <a:schemeClr val="lt1"/>
              </a:solidFill>
            </a:endParaRPr>
          </a:p>
        </p:txBody>
      </p:sp>
      <p:sp>
        <p:nvSpPr>
          <p:cNvPr id="194" name="Google Shape;19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28"/>
          <p:cNvPicPr preferRelativeResize="0"/>
          <p:nvPr/>
        </p:nvPicPr>
        <p:blipFill>
          <a:blip r:embed="rId3">
            <a:alphaModFix/>
          </a:blip>
          <a:stretch>
            <a:fillRect/>
          </a:stretch>
        </p:blipFill>
        <p:spPr>
          <a:xfrm>
            <a:off x="0" y="1152482"/>
            <a:ext cx="9144001" cy="3970986"/>
          </a:xfrm>
          <a:prstGeom prst="rect">
            <a:avLst/>
          </a:prstGeom>
          <a:noFill/>
          <a:ln>
            <a:noFill/>
          </a:ln>
        </p:spPr>
      </p:pic>
      <p:sp>
        <p:nvSpPr>
          <p:cNvPr id="196" name="Google Shape;196;p28"/>
          <p:cNvSpPr/>
          <p:nvPr/>
        </p:nvSpPr>
        <p:spPr>
          <a:xfrm>
            <a:off x="1823850" y="3981925"/>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197" name="Google Shape;197;p28"/>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98" name="Google Shape;198;p28"/>
          <p:cNvSpPr/>
          <p:nvPr/>
        </p:nvSpPr>
        <p:spPr>
          <a:xfrm>
            <a:off x="81600" y="39405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2017 </a:t>
            </a:r>
            <a:r>
              <a:rPr lang="en">
                <a:solidFill>
                  <a:schemeClr val="lt1"/>
                </a:solidFill>
              </a:rPr>
              <a:t>May 27 </a:t>
            </a:r>
            <a:endParaRPr>
              <a:solidFill>
                <a:schemeClr val="lt1"/>
              </a:solidFill>
            </a:endParaRPr>
          </a:p>
        </p:txBody>
      </p:sp>
      <p:sp>
        <p:nvSpPr>
          <p:cNvPr id="204" name="Google Shape;20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29"/>
          <p:cNvPicPr preferRelativeResize="0"/>
          <p:nvPr/>
        </p:nvPicPr>
        <p:blipFill>
          <a:blip r:embed="rId3">
            <a:alphaModFix/>
          </a:blip>
          <a:stretch>
            <a:fillRect/>
          </a:stretch>
        </p:blipFill>
        <p:spPr>
          <a:xfrm>
            <a:off x="0" y="1181455"/>
            <a:ext cx="9144000" cy="3962040"/>
          </a:xfrm>
          <a:prstGeom prst="rect">
            <a:avLst/>
          </a:prstGeom>
          <a:noFill/>
          <a:ln>
            <a:noFill/>
          </a:ln>
        </p:spPr>
      </p:pic>
      <p:sp>
        <p:nvSpPr>
          <p:cNvPr id="206" name="Google Shape;206;p29"/>
          <p:cNvSpPr/>
          <p:nvPr/>
        </p:nvSpPr>
        <p:spPr>
          <a:xfrm>
            <a:off x="18135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207" name="Google Shape;207;p29"/>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08" name="Google Shape;208;p29"/>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2017 </a:t>
            </a:r>
            <a:r>
              <a:rPr lang="en">
                <a:solidFill>
                  <a:schemeClr val="lt1"/>
                </a:solidFill>
              </a:rPr>
              <a:t>September 07 </a:t>
            </a:r>
            <a:endParaRPr>
              <a:solidFill>
                <a:schemeClr val="lt1"/>
              </a:solidFill>
            </a:endParaRPr>
          </a:p>
        </p:txBody>
      </p:sp>
      <p:sp>
        <p:nvSpPr>
          <p:cNvPr id="214" name="Google Shape;21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30"/>
          <p:cNvPicPr preferRelativeResize="0"/>
          <p:nvPr/>
        </p:nvPicPr>
        <p:blipFill rotWithShape="1">
          <a:blip r:embed="rId3">
            <a:alphaModFix/>
          </a:blip>
          <a:srcRect b="0" l="0" r="0" t="1244"/>
          <a:stretch/>
        </p:blipFill>
        <p:spPr>
          <a:xfrm>
            <a:off x="0" y="1152475"/>
            <a:ext cx="9143998" cy="3991025"/>
          </a:xfrm>
          <a:prstGeom prst="rect">
            <a:avLst/>
          </a:prstGeom>
          <a:noFill/>
          <a:ln>
            <a:noFill/>
          </a:ln>
        </p:spPr>
      </p:pic>
      <p:sp>
        <p:nvSpPr>
          <p:cNvPr id="216" name="Google Shape;216;p30"/>
          <p:cNvSpPr/>
          <p:nvPr/>
        </p:nvSpPr>
        <p:spPr>
          <a:xfrm>
            <a:off x="53425"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217" name="Google Shape;217;p30"/>
          <p:cNvSpPr/>
          <p:nvPr/>
        </p:nvSpPr>
        <p:spPr>
          <a:xfrm>
            <a:off x="1852025"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218" name="Google Shape;218;p30"/>
          <p:cNvSpPr/>
          <p:nvPr/>
        </p:nvSpPr>
        <p:spPr>
          <a:xfrm>
            <a:off x="18135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219" name="Google Shape;219;p30"/>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20" name="Google Shape;220;p30"/>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224" name="Shape 224"/>
        <p:cNvGrpSpPr/>
        <p:nvPr/>
      </p:nvGrpSpPr>
      <p:grpSpPr>
        <a:xfrm>
          <a:off x="0" y="0"/>
          <a:ext cx="0" cy="0"/>
          <a:chOff x="0" y="0"/>
          <a:chExt cx="0" cy="0"/>
        </a:xfrm>
      </p:grpSpPr>
      <p:sp>
        <p:nvSpPr>
          <p:cNvPr id="225" name="Google Shape;225;p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2017 </a:t>
            </a:r>
            <a:r>
              <a:rPr lang="en">
                <a:solidFill>
                  <a:schemeClr val="lt1"/>
                </a:solidFill>
              </a:rPr>
              <a:t>September 27 </a:t>
            </a:r>
            <a:endParaRPr>
              <a:solidFill>
                <a:schemeClr val="lt1"/>
              </a:solidFill>
            </a:endParaRPr>
          </a:p>
        </p:txBody>
      </p:sp>
      <p:sp>
        <p:nvSpPr>
          <p:cNvPr id="226" name="Google Shape;22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7" name="Google Shape;227;p31"/>
          <p:cNvPicPr preferRelativeResize="0"/>
          <p:nvPr/>
        </p:nvPicPr>
        <p:blipFill rotWithShape="1">
          <a:blip r:embed="rId3">
            <a:alphaModFix/>
          </a:blip>
          <a:srcRect b="0" l="0" r="0" t="1400"/>
          <a:stretch/>
        </p:blipFill>
        <p:spPr>
          <a:xfrm>
            <a:off x="0" y="1152475"/>
            <a:ext cx="9144001" cy="3991024"/>
          </a:xfrm>
          <a:prstGeom prst="rect">
            <a:avLst/>
          </a:prstGeom>
          <a:noFill/>
          <a:ln>
            <a:noFill/>
          </a:ln>
        </p:spPr>
      </p:pic>
      <p:sp>
        <p:nvSpPr>
          <p:cNvPr id="228" name="Google Shape;228;p31"/>
          <p:cNvSpPr/>
          <p:nvPr/>
        </p:nvSpPr>
        <p:spPr>
          <a:xfrm>
            <a:off x="1813500" y="3940475"/>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229" name="Google Shape;229;p31"/>
          <p:cNvSpPr/>
          <p:nvPr/>
        </p:nvSpPr>
        <p:spPr>
          <a:xfrm>
            <a:off x="1124750" y="3366025"/>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30" name="Google Shape;230;p31"/>
          <p:cNvSpPr/>
          <p:nvPr/>
        </p:nvSpPr>
        <p:spPr>
          <a:xfrm>
            <a:off x="81600" y="3940475"/>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1162259" y="950963"/>
            <a:ext cx="6819476" cy="3829276"/>
          </a:xfrm>
          <a:prstGeom prst="rect">
            <a:avLst/>
          </a:prstGeom>
          <a:noFill/>
          <a:ln cap="flat" cmpd="sng" w="9525">
            <a:solidFill>
              <a:schemeClr val="dk1"/>
            </a:solidFill>
            <a:prstDash val="solid"/>
            <a:round/>
            <a:headEnd len="sm" w="sm" type="none"/>
            <a:tailEnd len="sm" w="sm" type="none"/>
          </a:ln>
        </p:spPr>
      </p:pic>
      <p:sp>
        <p:nvSpPr>
          <p:cNvPr id="68" name="Google Shape;68;p14"/>
          <p:cNvSpPr txBox="1"/>
          <p:nvPr/>
        </p:nvSpPr>
        <p:spPr>
          <a:xfrm>
            <a:off x="5910775" y="4835850"/>
            <a:ext cx="2861400" cy="20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chemeClr val="dk2"/>
                </a:solidFill>
                <a:latin typeface="Source Sans Pro"/>
                <a:ea typeface="Source Sans Pro"/>
                <a:cs typeface="Source Sans Pro"/>
                <a:sym typeface="Source Sans Pro"/>
              </a:rPr>
              <a:t>Source: NASA Scientific Visualization Studio</a:t>
            </a:r>
            <a:endParaRPr i="1" sz="1000">
              <a:solidFill>
                <a:schemeClr val="dk2"/>
              </a:solidFill>
              <a:latin typeface="Source Sans Pro"/>
              <a:ea typeface="Source Sans Pro"/>
              <a:cs typeface="Source Sans Pro"/>
              <a:sym typeface="Source Sans Pro"/>
            </a:endParaRPr>
          </a:p>
        </p:txBody>
      </p:sp>
      <p:sp>
        <p:nvSpPr>
          <p:cNvPr id="69" name="Google Shape;69;p14"/>
          <p:cNvSpPr txBox="1"/>
          <p:nvPr>
            <p:ph type="title"/>
          </p:nvPr>
        </p:nvSpPr>
        <p:spPr>
          <a:xfrm>
            <a:off x="311700" y="2719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Coronal Mass Ejection (CME) Phenomenon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234" name="Shape 234"/>
        <p:cNvGrpSpPr/>
        <p:nvPr/>
      </p:nvGrpSpPr>
      <p:grpSpPr>
        <a:xfrm>
          <a:off x="0" y="0"/>
          <a:ext cx="0" cy="0"/>
          <a:chOff x="0" y="0"/>
          <a:chExt cx="0" cy="0"/>
        </a:xfrm>
      </p:grpSpPr>
      <p:sp>
        <p:nvSpPr>
          <p:cNvPr id="235" name="Google Shape;235;p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2018</a:t>
            </a:r>
            <a:r>
              <a:rPr lang="en"/>
              <a:t> </a:t>
            </a:r>
            <a:r>
              <a:rPr lang="en">
                <a:solidFill>
                  <a:schemeClr val="lt1"/>
                </a:solidFill>
              </a:rPr>
              <a:t>August 25 </a:t>
            </a:r>
            <a:endParaRPr/>
          </a:p>
        </p:txBody>
      </p:sp>
      <p:sp>
        <p:nvSpPr>
          <p:cNvPr id="236" name="Google Shape;23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32"/>
          <p:cNvPicPr preferRelativeResize="0"/>
          <p:nvPr/>
        </p:nvPicPr>
        <p:blipFill>
          <a:blip r:embed="rId3">
            <a:alphaModFix/>
          </a:blip>
          <a:stretch>
            <a:fillRect/>
          </a:stretch>
        </p:blipFill>
        <p:spPr>
          <a:xfrm>
            <a:off x="0" y="1211642"/>
            <a:ext cx="9144002" cy="3931867"/>
          </a:xfrm>
          <a:prstGeom prst="rect">
            <a:avLst/>
          </a:prstGeom>
          <a:noFill/>
          <a:ln>
            <a:noFill/>
          </a:ln>
        </p:spPr>
      </p:pic>
      <p:sp>
        <p:nvSpPr>
          <p:cNvPr id="238" name="Google Shape;238;p32"/>
          <p:cNvSpPr/>
          <p:nvPr/>
        </p:nvSpPr>
        <p:spPr>
          <a:xfrm>
            <a:off x="18135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239" name="Google Shape;239;p32"/>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40" name="Google Shape;240;p32"/>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244" name="Shape 244"/>
        <p:cNvGrpSpPr/>
        <p:nvPr/>
      </p:nvGrpSpPr>
      <p:grpSpPr>
        <a:xfrm>
          <a:off x="0" y="0"/>
          <a:ext cx="0" cy="0"/>
          <a:chOff x="0" y="0"/>
          <a:chExt cx="0" cy="0"/>
        </a:xfrm>
      </p:grpSpPr>
      <p:sp>
        <p:nvSpPr>
          <p:cNvPr id="245" name="Google Shape;245;p3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2021 </a:t>
            </a:r>
            <a:r>
              <a:rPr lang="en">
                <a:solidFill>
                  <a:schemeClr val="lt1"/>
                </a:solidFill>
              </a:rPr>
              <a:t>May 12 </a:t>
            </a:r>
            <a:endParaRPr>
              <a:solidFill>
                <a:schemeClr val="lt1"/>
              </a:solidFill>
            </a:endParaRPr>
          </a:p>
        </p:txBody>
      </p:sp>
      <p:sp>
        <p:nvSpPr>
          <p:cNvPr id="246" name="Google Shape;24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33"/>
          <p:cNvPicPr preferRelativeResize="0"/>
          <p:nvPr/>
        </p:nvPicPr>
        <p:blipFill>
          <a:blip r:embed="rId3">
            <a:alphaModFix/>
          </a:blip>
          <a:stretch>
            <a:fillRect/>
          </a:stretch>
        </p:blipFill>
        <p:spPr>
          <a:xfrm>
            <a:off x="0" y="1200192"/>
            <a:ext cx="9144000" cy="3943317"/>
          </a:xfrm>
          <a:prstGeom prst="rect">
            <a:avLst/>
          </a:prstGeom>
          <a:noFill/>
          <a:ln>
            <a:noFill/>
          </a:ln>
        </p:spPr>
      </p:pic>
      <p:sp>
        <p:nvSpPr>
          <p:cNvPr id="248" name="Google Shape;248;p33"/>
          <p:cNvSpPr/>
          <p:nvPr/>
        </p:nvSpPr>
        <p:spPr>
          <a:xfrm>
            <a:off x="18135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249" name="Google Shape;249;p33"/>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50" name="Google Shape;250;p33"/>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254" name="Shape 254"/>
        <p:cNvGrpSpPr/>
        <p:nvPr/>
      </p:nvGrpSpPr>
      <p:grpSpPr>
        <a:xfrm>
          <a:off x="0" y="0"/>
          <a:ext cx="0" cy="0"/>
          <a:chOff x="0" y="0"/>
          <a:chExt cx="0" cy="0"/>
        </a:xfrm>
      </p:grpSpPr>
      <p:sp>
        <p:nvSpPr>
          <p:cNvPr id="255" name="Google Shape;255;p3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2021 </a:t>
            </a:r>
            <a:r>
              <a:rPr lang="en">
                <a:solidFill>
                  <a:schemeClr val="lt1"/>
                </a:solidFill>
              </a:rPr>
              <a:t>November 03 </a:t>
            </a:r>
            <a:endParaRPr>
              <a:solidFill>
                <a:schemeClr val="lt1"/>
              </a:solidFill>
            </a:endParaRPr>
          </a:p>
        </p:txBody>
      </p:sp>
      <p:sp>
        <p:nvSpPr>
          <p:cNvPr id="256" name="Google Shape;25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7" name="Google Shape;257;p34"/>
          <p:cNvPicPr preferRelativeResize="0"/>
          <p:nvPr/>
        </p:nvPicPr>
        <p:blipFill>
          <a:blip r:embed="rId3">
            <a:alphaModFix/>
          </a:blip>
          <a:stretch>
            <a:fillRect/>
          </a:stretch>
        </p:blipFill>
        <p:spPr>
          <a:xfrm>
            <a:off x="0" y="1200192"/>
            <a:ext cx="9144000" cy="3943317"/>
          </a:xfrm>
          <a:prstGeom prst="rect">
            <a:avLst/>
          </a:prstGeom>
          <a:noFill/>
          <a:ln>
            <a:noFill/>
          </a:ln>
        </p:spPr>
      </p:pic>
      <p:sp>
        <p:nvSpPr>
          <p:cNvPr id="258" name="Google Shape;258;p34"/>
          <p:cNvSpPr/>
          <p:nvPr/>
        </p:nvSpPr>
        <p:spPr>
          <a:xfrm>
            <a:off x="43075"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259" name="Google Shape;259;p34"/>
          <p:cNvSpPr/>
          <p:nvPr/>
        </p:nvSpPr>
        <p:spPr>
          <a:xfrm>
            <a:off x="184165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260" name="Google Shape;260;p34"/>
          <p:cNvSpPr/>
          <p:nvPr/>
        </p:nvSpPr>
        <p:spPr>
          <a:xfrm>
            <a:off x="18135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261" name="Google Shape;261;p34"/>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62" name="Google Shape;262;p34"/>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266" name="Shape 266"/>
        <p:cNvGrpSpPr/>
        <p:nvPr/>
      </p:nvGrpSpPr>
      <p:grpSpPr>
        <a:xfrm>
          <a:off x="0" y="0"/>
          <a:ext cx="0" cy="0"/>
          <a:chOff x="0" y="0"/>
          <a:chExt cx="0" cy="0"/>
        </a:xfrm>
      </p:grpSpPr>
      <p:sp>
        <p:nvSpPr>
          <p:cNvPr id="267" name="Google Shape;267;p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2022 </a:t>
            </a:r>
            <a:r>
              <a:rPr lang="en">
                <a:solidFill>
                  <a:schemeClr val="lt1"/>
                </a:solidFill>
              </a:rPr>
              <a:t>April 09 </a:t>
            </a:r>
            <a:endParaRPr>
              <a:solidFill>
                <a:schemeClr val="lt1"/>
              </a:solidFill>
            </a:endParaRPr>
          </a:p>
        </p:txBody>
      </p:sp>
      <p:sp>
        <p:nvSpPr>
          <p:cNvPr id="268" name="Google Shape;26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35"/>
          <p:cNvPicPr preferRelativeResize="0"/>
          <p:nvPr/>
        </p:nvPicPr>
        <p:blipFill>
          <a:blip r:embed="rId3">
            <a:alphaModFix/>
          </a:blip>
          <a:stretch>
            <a:fillRect/>
          </a:stretch>
        </p:blipFill>
        <p:spPr>
          <a:xfrm>
            <a:off x="0" y="1152475"/>
            <a:ext cx="9143998" cy="3991025"/>
          </a:xfrm>
          <a:prstGeom prst="rect">
            <a:avLst/>
          </a:prstGeom>
          <a:noFill/>
          <a:ln>
            <a:noFill/>
          </a:ln>
        </p:spPr>
      </p:pic>
      <p:sp>
        <p:nvSpPr>
          <p:cNvPr id="270" name="Google Shape;270;p35"/>
          <p:cNvSpPr/>
          <p:nvPr/>
        </p:nvSpPr>
        <p:spPr>
          <a:xfrm>
            <a:off x="18135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271" name="Google Shape;271;p35"/>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72" name="Google Shape;272;p35"/>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276" name="Shape 276"/>
        <p:cNvGrpSpPr/>
        <p:nvPr/>
      </p:nvGrpSpPr>
      <p:grpSpPr>
        <a:xfrm>
          <a:off x="0" y="0"/>
          <a:ext cx="0" cy="0"/>
          <a:chOff x="0" y="0"/>
          <a:chExt cx="0" cy="0"/>
        </a:xfrm>
      </p:grpSpPr>
      <p:sp>
        <p:nvSpPr>
          <p:cNvPr id="277" name="Google Shape;277;p36"/>
          <p:cNvSpPr txBox="1"/>
          <p:nvPr>
            <p:ph type="title"/>
          </p:nvPr>
        </p:nvSpPr>
        <p:spPr>
          <a:xfrm>
            <a:off x="185700" y="327500"/>
            <a:ext cx="8772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chemeClr val="lt1"/>
                </a:solidFill>
              </a:rPr>
              <a:t>Average</a:t>
            </a:r>
            <a:r>
              <a:rPr lang="en" sz="2200">
                <a:solidFill>
                  <a:schemeClr val="lt1"/>
                </a:solidFill>
              </a:rPr>
              <a:t> GIC extreme values from every events (2013 ~ 2022)</a:t>
            </a:r>
            <a:endParaRPr sz="2200">
              <a:solidFill>
                <a:schemeClr val="lt1"/>
              </a:solidFill>
            </a:endParaRPr>
          </a:p>
        </p:txBody>
      </p:sp>
      <p:sp>
        <p:nvSpPr>
          <p:cNvPr id="278" name="Google Shape;27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9" name="Google Shape;279;p36"/>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80" name="Google Shape;280;p36"/>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81" name="Google Shape;281;p36"/>
          <p:cNvSpPr/>
          <p:nvPr/>
        </p:nvSpPr>
        <p:spPr>
          <a:xfrm>
            <a:off x="1124750" y="345385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282" name="Google Shape;282;p36"/>
          <p:cNvPicPr preferRelativeResize="0"/>
          <p:nvPr/>
        </p:nvPicPr>
        <p:blipFill>
          <a:blip r:embed="rId3">
            <a:alphaModFix/>
          </a:blip>
          <a:stretch>
            <a:fillRect/>
          </a:stretch>
        </p:blipFill>
        <p:spPr>
          <a:xfrm>
            <a:off x="0" y="950896"/>
            <a:ext cx="9144002" cy="4164959"/>
          </a:xfrm>
          <a:prstGeom prst="rect">
            <a:avLst/>
          </a:prstGeom>
          <a:noFill/>
          <a:ln>
            <a:noFill/>
          </a:ln>
        </p:spPr>
      </p:pic>
      <p:sp>
        <p:nvSpPr>
          <p:cNvPr id="283" name="Google Shape;283;p36"/>
          <p:cNvSpPr txBox="1"/>
          <p:nvPr/>
        </p:nvSpPr>
        <p:spPr>
          <a:xfrm>
            <a:off x="185700" y="1639950"/>
            <a:ext cx="2567700" cy="18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The density of extreme GIC values is concentrated around the East Coast, particularly near Washington, D.C., and in the Michigan area.</a:t>
            </a:r>
            <a:endParaRPr sz="1800">
              <a:solidFill>
                <a:schemeClr val="lt1"/>
              </a:solidFill>
              <a:latin typeface="Source Sans Pro"/>
              <a:ea typeface="Source Sans Pro"/>
              <a:cs typeface="Source Sans Pro"/>
              <a:sym typeface="Source Sans Pro"/>
            </a:endParaRPr>
          </a:p>
        </p:txBody>
      </p:sp>
      <p:sp>
        <p:nvSpPr>
          <p:cNvPr id="284" name="Google Shape;284;p36"/>
          <p:cNvSpPr txBox="1"/>
          <p:nvPr/>
        </p:nvSpPr>
        <p:spPr>
          <a:xfrm>
            <a:off x="185700" y="3503550"/>
            <a:ext cx="4482900" cy="15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lt1"/>
                </a:solidFill>
                <a:latin typeface="Source Sans Pro"/>
                <a:ea typeface="Source Sans Pro"/>
                <a:cs typeface="Source Sans Pro"/>
                <a:sym typeface="Source Sans Pro"/>
              </a:rPr>
              <a:t>Factors:</a:t>
            </a:r>
            <a:endParaRPr sz="1800" u="sng">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Power-grid &amp; elec trans line infrastructure</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Geology (e.g. </a:t>
            </a:r>
            <a:r>
              <a:rPr lang="en" sz="1800">
                <a:solidFill>
                  <a:schemeClr val="lt1"/>
                </a:solidFill>
                <a:latin typeface="Source Sans Pro"/>
                <a:ea typeface="Source Sans Pro"/>
                <a:cs typeface="Source Sans Pro"/>
                <a:sym typeface="Source Sans Pro"/>
              </a:rPr>
              <a:t>Appalachian mountain) </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Earth </a:t>
            </a:r>
            <a:r>
              <a:rPr lang="en" sz="1800">
                <a:solidFill>
                  <a:schemeClr val="lt1"/>
                </a:solidFill>
                <a:latin typeface="Source Sans Pro"/>
                <a:ea typeface="Source Sans Pro"/>
                <a:cs typeface="Source Sans Pro"/>
                <a:sym typeface="Source Sans Pro"/>
              </a:rPr>
              <a:t>surface</a:t>
            </a:r>
            <a:r>
              <a:rPr lang="en" sz="1800">
                <a:solidFill>
                  <a:schemeClr val="lt1"/>
                </a:solidFill>
                <a:latin typeface="Source Sans Pro"/>
                <a:ea typeface="Source Sans Pro"/>
                <a:cs typeface="Source Sans Pro"/>
                <a:sym typeface="Source Sans Pro"/>
              </a:rPr>
              <a:t> impedance</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288" name="Shape 288"/>
        <p:cNvGrpSpPr/>
        <p:nvPr/>
      </p:nvGrpSpPr>
      <p:grpSpPr>
        <a:xfrm>
          <a:off x="0" y="0"/>
          <a:ext cx="0" cy="0"/>
          <a:chOff x="0" y="0"/>
          <a:chExt cx="0" cy="0"/>
        </a:xfrm>
      </p:grpSpPr>
      <p:sp>
        <p:nvSpPr>
          <p:cNvPr id="289" name="Google Shape;289;p37"/>
          <p:cNvSpPr txBox="1"/>
          <p:nvPr>
            <p:ph type="title"/>
          </p:nvPr>
        </p:nvSpPr>
        <p:spPr>
          <a:xfrm>
            <a:off x="892325" y="327500"/>
            <a:ext cx="82518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chemeClr val="lt1"/>
                </a:solidFill>
              </a:rPr>
              <a:t>Average GIC extreme values from every events (2013 ~ 2022)</a:t>
            </a:r>
            <a:endParaRPr sz="2200">
              <a:solidFill>
                <a:schemeClr val="lt1"/>
              </a:solidFill>
            </a:endParaRPr>
          </a:p>
        </p:txBody>
      </p:sp>
      <p:sp>
        <p:nvSpPr>
          <p:cNvPr id="290" name="Google Shape;29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91" name="Google Shape;291;p37"/>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92" name="Google Shape;292;p37"/>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93" name="Google Shape;293;p37"/>
          <p:cNvSpPr/>
          <p:nvPr/>
        </p:nvSpPr>
        <p:spPr>
          <a:xfrm>
            <a:off x="1124750" y="345385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294" name="Google Shape;294;p37"/>
          <p:cNvPicPr preferRelativeResize="0"/>
          <p:nvPr/>
        </p:nvPicPr>
        <p:blipFill>
          <a:blip r:embed="rId3">
            <a:alphaModFix/>
          </a:blip>
          <a:stretch>
            <a:fillRect/>
          </a:stretch>
        </p:blipFill>
        <p:spPr>
          <a:xfrm>
            <a:off x="0" y="950896"/>
            <a:ext cx="9144002" cy="416495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311700" y="643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Extreme value analysis – quantifying the risk</a:t>
            </a:r>
            <a:endParaRPr/>
          </a:p>
        </p:txBody>
      </p:sp>
      <p:sp>
        <p:nvSpPr>
          <p:cNvPr id="300" name="Google Shape;300;p38"/>
          <p:cNvSpPr txBox="1"/>
          <p:nvPr>
            <p:ph idx="1" type="body"/>
          </p:nvPr>
        </p:nvSpPr>
        <p:spPr>
          <a:xfrm>
            <a:off x="311700" y="622150"/>
            <a:ext cx="8520600" cy="452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a spreadsheet cover all coordinates of USA, and specify the </a:t>
            </a:r>
            <a:r>
              <a:rPr lang="en">
                <a:solidFill>
                  <a:srgbClr val="3C78D8"/>
                </a:solidFill>
              </a:rPr>
              <a:t>features</a:t>
            </a:r>
            <a:r>
              <a:rPr lang="en"/>
              <a:t> that may affect the GIC, multiply the </a:t>
            </a:r>
            <a:r>
              <a:rPr lang="en">
                <a:solidFill>
                  <a:srgbClr val="0000FF"/>
                </a:solidFill>
              </a:rPr>
              <a:t>number</a:t>
            </a:r>
            <a:r>
              <a:rPr lang="en"/>
              <a:t> with their own </a:t>
            </a:r>
            <a:r>
              <a:rPr lang="en">
                <a:solidFill>
                  <a:srgbClr val="0000FF"/>
                </a:solidFill>
              </a:rPr>
              <a:t>weights</a:t>
            </a:r>
            <a:r>
              <a:rPr lang="en"/>
              <a:t> and get the final score.              </a:t>
            </a:r>
            <a:endParaRPr/>
          </a:p>
          <a:p>
            <a:pPr indent="0" lvl="0" marL="0" rtl="0" algn="l">
              <a:spcBef>
                <a:spcPts val="1200"/>
              </a:spcBef>
              <a:spcAft>
                <a:spcPts val="0"/>
              </a:spcAft>
              <a:buNone/>
            </a:pPr>
            <a:r>
              <a:rPr lang="en"/>
              <a:t>Issue: It require more background knowledge to validate the features. </a:t>
            </a:r>
            <a:r>
              <a:rPr lang="en">
                <a:solidFill>
                  <a:srgbClr val="0000FF"/>
                </a:solidFill>
              </a:rPr>
              <a:t>Scale of weight</a:t>
            </a:r>
            <a:r>
              <a:rPr lang="en"/>
              <a:t> is uncertain. </a:t>
            </a:r>
            <a:endParaRPr/>
          </a:p>
          <a:p>
            <a:pPr indent="0" lvl="0" marL="0" rtl="0" algn="l">
              <a:spcBef>
                <a:spcPts val="1200"/>
              </a:spcBef>
              <a:spcAft>
                <a:spcPts val="1200"/>
              </a:spcAft>
              <a:buNone/>
            </a:pPr>
            <a:r>
              <a:t/>
            </a:r>
            <a:endParaRPr/>
          </a:p>
        </p:txBody>
      </p:sp>
      <p:pic>
        <p:nvPicPr>
          <p:cNvPr id="301" name="Google Shape;301;p38"/>
          <p:cNvPicPr preferRelativeResize="0"/>
          <p:nvPr/>
        </p:nvPicPr>
        <p:blipFill>
          <a:blip r:embed="rId3">
            <a:alphaModFix/>
          </a:blip>
          <a:stretch>
            <a:fillRect/>
          </a:stretch>
        </p:blipFill>
        <p:spPr>
          <a:xfrm>
            <a:off x="0" y="2340190"/>
            <a:ext cx="9143999" cy="2803270"/>
          </a:xfrm>
          <a:prstGeom prst="rect">
            <a:avLst/>
          </a:prstGeom>
          <a:noFill/>
          <a:ln>
            <a:noFill/>
          </a:ln>
        </p:spPr>
      </p:pic>
      <p:sp>
        <p:nvSpPr>
          <p:cNvPr id="302" name="Google Shape;302;p38"/>
          <p:cNvSpPr txBox="1"/>
          <p:nvPr/>
        </p:nvSpPr>
        <p:spPr>
          <a:xfrm>
            <a:off x="-51600" y="2069400"/>
            <a:ext cx="46236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Example:</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311700" y="146000"/>
            <a:ext cx="8520600" cy="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GEV for 100 years estimation ( General and near DC area)</a:t>
            </a:r>
            <a:endParaRPr sz="2200"/>
          </a:p>
          <a:p>
            <a:pPr indent="0" lvl="0" marL="0" rtl="0" algn="l">
              <a:lnSpc>
                <a:spcPct val="135714"/>
              </a:lnSpc>
              <a:spcBef>
                <a:spcPts val="0"/>
              </a:spcBef>
              <a:spcAft>
                <a:spcPts val="0"/>
              </a:spcAft>
              <a:buSzPts val="1100"/>
              <a:buNone/>
            </a:pPr>
            <a:r>
              <a:rPr b="0" lang="en" sz="1050">
                <a:solidFill>
                  <a:srgbClr val="C586C0"/>
                </a:solidFill>
                <a:highlight>
                  <a:srgbClr val="1E1E1E"/>
                </a:highlight>
                <a:latin typeface="Courier New"/>
                <a:ea typeface="Courier New"/>
                <a:cs typeface="Courier New"/>
                <a:sym typeface="Courier New"/>
              </a:rPr>
              <a:t>from</a:t>
            </a:r>
            <a:r>
              <a:rPr b="0" lang="en" sz="1050">
                <a:solidFill>
                  <a:srgbClr val="D4D4D4"/>
                </a:solidFill>
                <a:highlight>
                  <a:srgbClr val="1E1E1E"/>
                </a:highlight>
                <a:latin typeface="Courier New"/>
                <a:ea typeface="Courier New"/>
                <a:cs typeface="Courier New"/>
                <a:sym typeface="Courier New"/>
              </a:rPr>
              <a:t> scipy.stats </a:t>
            </a:r>
            <a:r>
              <a:rPr b="0" lang="en" sz="1050">
                <a:solidFill>
                  <a:srgbClr val="C586C0"/>
                </a:solidFill>
                <a:highlight>
                  <a:srgbClr val="1E1E1E"/>
                </a:highlight>
                <a:latin typeface="Courier New"/>
                <a:ea typeface="Courier New"/>
                <a:cs typeface="Courier New"/>
                <a:sym typeface="Courier New"/>
              </a:rPr>
              <a:t>import</a:t>
            </a:r>
            <a:r>
              <a:rPr b="0" lang="en" sz="1050">
                <a:solidFill>
                  <a:srgbClr val="D4D4D4"/>
                </a:solidFill>
                <a:highlight>
                  <a:srgbClr val="1E1E1E"/>
                </a:highlight>
                <a:latin typeface="Courier New"/>
                <a:ea typeface="Courier New"/>
                <a:cs typeface="Courier New"/>
                <a:sym typeface="Courier New"/>
              </a:rPr>
              <a:t> genextreme</a:t>
            </a:r>
            <a:endParaRPr b="0"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rPr b="0" lang="en" sz="1050">
                <a:solidFill>
                  <a:srgbClr val="D4D4D4"/>
                </a:solidFill>
                <a:highlight>
                  <a:srgbClr val="1E1E1E"/>
                </a:highlight>
                <a:latin typeface="Courier New"/>
                <a:ea typeface="Courier New"/>
                <a:cs typeface="Courier New"/>
                <a:sym typeface="Courier New"/>
              </a:rPr>
              <a:t>c</a:t>
            </a:r>
            <a:r>
              <a:rPr b="0" lang="en" sz="1050">
                <a:solidFill>
                  <a:srgbClr val="DCDCDC"/>
                </a:solidFill>
                <a:highlight>
                  <a:srgbClr val="1E1E1E"/>
                </a:highlight>
                <a:latin typeface="Courier New"/>
                <a:ea typeface="Courier New"/>
                <a:cs typeface="Courier New"/>
                <a:sym typeface="Courier New"/>
              </a:rPr>
              <a:t>,</a:t>
            </a:r>
            <a:r>
              <a:rPr b="0" lang="en" sz="1050">
                <a:solidFill>
                  <a:srgbClr val="D4D4D4"/>
                </a:solidFill>
                <a:highlight>
                  <a:srgbClr val="1E1E1E"/>
                </a:highlight>
                <a:latin typeface="Courier New"/>
                <a:ea typeface="Courier New"/>
                <a:cs typeface="Courier New"/>
                <a:sym typeface="Courier New"/>
              </a:rPr>
              <a:t> loc</a:t>
            </a:r>
            <a:r>
              <a:rPr b="0" lang="en" sz="1050">
                <a:solidFill>
                  <a:srgbClr val="DCDCDC"/>
                </a:solidFill>
                <a:highlight>
                  <a:srgbClr val="1E1E1E"/>
                </a:highlight>
                <a:latin typeface="Courier New"/>
                <a:ea typeface="Courier New"/>
                <a:cs typeface="Courier New"/>
                <a:sym typeface="Courier New"/>
              </a:rPr>
              <a:t>,</a:t>
            </a:r>
            <a:r>
              <a:rPr b="0" lang="en" sz="1050">
                <a:solidFill>
                  <a:srgbClr val="D4D4D4"/>
                </a:solidFill>
                <a:highlight>
                  <a:srgbClr val="1E1E1E"/>
                </a:highlight>
                <a:latin typeface="Courier New"/>
                <a:ea typeface="Courier New"/>
                <a:cs typeface="Courier New"/>
                <a:sym typeface="Courier New"/>
              </a:rPr>
              <a:t> scale = genextreme.fit</a:t>
            </a:r>
            <a:r>
              <a:rPr b="0" lang="en" sz="1050">
                <a:solidFill>
                  <a:srgbClr val="DCDCDC"/>
                </a:solidFill>
                <a:highlight>
                  <a:srgbClr val="1E1E1E"/>
                </a:highlight>
                <a:latin typeface="Courier New"/>
                <a:ea typeface="Courier New"/>
                <a:cs typeface="Courier New"/>
                <a:sym typeface="Courier New"/>
              </a:rPr>
              <a:t>(</a:t>
            </a:r>
            <a:r>
              <a:rPr b="0" lang="en" sz="1050">
                <a:solidFill>
                  <a:srgbClr val="D4D4D4"/>
                </a:solidFill>
                <a:highlight>
                  <a:srgbClr val="1E1E1E"/>
                </a:highlight>
                <a:latin typeface="Courier New"/>
                <a:ea typeface="Courier New"/>
                <a:cs typeface="Courier New"/>
                <a:sym typeface="Courier New"/>
              </a:rPr>
              <a:t>filtered_gic_values</a:t>
            </a:r>
            <a:r>
              <a:rPr b="0" lang="en" sz="1050">
                <a:solidFill>
                  <a:srgbClr val="DCDCDC"/>
                </a:solidFill>
                <a:highlight>
                  <a:srgbClr val="1E1E1E"/>
                </a:highlight>
                <a:latin typeface="Courier New"/>
                <a:ea typeface="Courier New"/>
                <a:cs typeface="Courier New"/>
                <a:sym typeface="Courier New"/>
              </a:rPr>
              <a:t>) # DC area</a:t>
            </a:r>
            <a:endParaRPr b="0"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t/>
            </a:r>
            <a:endParaRPr b="0"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SzPts val="990"/>
              <a:buNone/>
            </a:pPr>
            <a:r>
              <a:t/>
            </a:r>
            <a:endParaRPr sz="2200"/>
          </a:p>
        </p:txBody>
      </p:sp>
      <p:sp>
        <p:nvSpPr>
          <p:cNvPr id="308" name="Google Shape;308;p39"/>
          <p:cNvSpPr txBox="1"/>
          <p:nvPr/>
        </p:nvSpPr>
        <p:spPr>
          <a:xfrm>
            <a:off x="5002175" y="4191375"/>
            <a:ext cx="43131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GEV for GIC around DC area</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p:txBody>
      </p:sp>
      <p:sp>
        <p:nvSpPr>
          <p:cNvPr id="309" name="Google Shape;309;p39"/>
          <p:cNvSpPr txBox="1"/>
          <p:nvPr/>
        </p:nvSpPr>
        <p:spPr>
          <a:xfrm>
            <a:off x="387375" y="4191375"/>
            <a:ext cx="43131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GEV for </a:t>
            </a:r>
            <a:r>
              <a:rPr lang="en" sz="1200">
                <a:solidFill>
                  <a:schemeClr val="dk2"/>
                </a:solidFill>
                <a:latin typeface="Source Sans Pro"/>
                <a:ea typeface="Source Sans Pro"/>
                <a:cs typeface="Source Sans Pro"/>
                <a:sym typeface="Source Sans Pro"/>
              </a:rPr>
              <a:t>GIC in North America</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p:txBody>
      </p:sp>
      <p:pic>
        <p:nvPicPr>
          <p:cNvPr id="310" name="Google Shape;310;p39"/>
          <p:cNvPicPr preferRelativeResize="0"/>
          <p:nvPr/>
        </p:nvPicPr>
        <p:blipFill>
          <a:blip r:embed="rId3">
            <a:alphaModFix/>
          </a:blip>
          <a:stretch>
            <a:fillRect/>
          </a:stretch>
        </p:blipFill>
        <p:spPr>
          <a:xfrm>
            <a:off x="5002173" y="1155550"/>
            <a:ext cx="3895593" cy="3059525"/>
          </a:xfrm>
          <a:prstGeom prst="rect">
            <a:avLst/>
          </a:prstGeom>
          <a:noFill/>
          <a:ln cap="flat" cmpd="sng" w="9525">
            <a:solidFill>
              <a:srgbClr val="4A86E8"/>
            </a:solidFill>
            <a:prstDash val="solid"/>
            <a:round/>
            <a:headEnd len="sm" w="sm" type="none"/>
            <a:tailEnd len="sm" w="sm" type="none"/>
          </a:ln>
        </p:spPr>
      </p:pic>
      <p:pic>
        <p:nvPicPr>
          <p:cNvPr id="311" name="Google Shape;311;p39"/>
          <p:cNvPicPr preferRelativeResize="0"/>
          <p:nvPr/>
        </p:nvPicPr>
        <p:blipFill>
          <a:blip r:embed="rId4">
            <a:alphaModFix/>
          </a:blip>
          <a:stretch>
            <a:fillRect/>
          </a:stretch>
        </p:blipFill>
        <p:spPr>
          <a:xfrm>
            <a:off x="387375" y="1155550"/>
            <a:ext cx="3909726" cy="3059526"/>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311700" y="1621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Direct visualization of GIC and Latitude  </a:t>
            </a:r>
            <a:endParaRPr/>
          </a:p>
        </p:txBody>
      </p:sp>
      <p:sp>
        <p:nvSpPr>
          <p:cNvPr id="317" name="Google Shape;317;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40"/>
          <p:cNvPicPr preferRelativeResize="0"/>
          <p:nvPr/>
        </p:nvPicPr>
        <p:blipFill>
          <a:blip r:embed="rId3">
            <a:alphaModFix/>
          </a:blip>
          <a:stretch>
            <a:fillRect/>
          </a:stretch>
        </p:blipFill>
        <p:spPr>
          <a:xfrm>
            <a:off x="1986938" y="785525"/>
            <a:ext cx="5400675" cy="4267200"/>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4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lnSpc>
                <a:spcPct val="135714"/>
              </a:lnSpc>
              <a:spcBef>
                <a:spcPts val="0"/>
              </a:spcBef>
              <a:spcAft>
                <a:spcPts val="0"/>
              </a:spcAft>
              <a:buNone/>
            </a:pPr>
            <a:r>
              <a:rPr lang="en" sz="2133">
                <a:solidFill>
                  <a:srgbClr val="0D0D0D"/>
                </a:solidFill>
                <a:latin typeface="Source Sans Pro"/>
                <a:ea typeface="Source Sans Pro"/>
                <a:cs typeface="Source Sans Pro"/>
                <a:sym typeface="Source Sans Pro"/>
              </a:rPr>
              <a:t>Tail Dependence Analysis (Correlation between GIC with Lat &amp; Long)</a:t>
            </a:r>
            <a:endParaRPr sz="2133">
              <a:solidFill>
                <a:srgbClr val="0D0D0D"/>
              </a:solidFill>
              <a:latin typeface="Source Sans Pro"/>
              <a:ea typeface="Source Sans Pro"/>
              <a:cs typeface="Source Sans Pro"/>
              <a:sym typeface="Source Sans Pro"/>
            </a:endParaRPr>
          </a:p>
          <a:p>
            <a:pPr indent="0" lvl="0" marL="0" rtl="0" algn="l">
              <a:lnSpc>
                <a:spcPct val="135714"/>
              </a:lnSpc>
              <a:spcBef>
                <a:spcPts val="0"/>
              </a:spcBef>
              <a:spcAft>
                <a:spcPts val="0"/>
              </a:spcAft>
              <a:buClr>
                <a:schemeClr val="dk2"/>
              </a:buClr>
              <a:buSzPct val="104761"/>
              <a:buFont typeface="Arial"/>
              <a:buNone/>
            </a:pPr>
            <a:r>
              <a:rPr b="0" lang="en" sz="1050">
                <a:solidFill>
                  <a:srgbClr val="C586C0"/>
                </a:solidFill>
                <a:highlight>
                  <a:srgbClr val="1E1E1E"/>
                </a:highlight>
                <a:latin typeface="Courier New"/>
                <a:ea typeface="Courier New"/>
                <a:cs typeface="Courier New"/>
                <a:sym typeface="Courier New"/>
              </a:rPr>
              <a:t>from</a:t>
            </a:r>
            <a:r>
              <a:rPr b="0" lang="en" sz="1050">
                <a:solidFill>
                  <a:srgbClr val="D4D4D4"/>
                </a:solidFill>
                <a:highlight>
                  <a:srgbClr val="1E1E1E"/>
                </a:highlight>
                <a:latin typeface="Courier New"/>
                <a:ea typeface="Courier New"/>
                <a:cs typeface="Courier New"/>
                <a:sym typeface="Courier New"/>
              </a:rPr>
              <a:t> copulas.multivariate </a:t>
            </a:r>
            <a:r>
              <a:rPr b="0" lang="en" sz="1050">
                <a:solidFill>
                  <a:srgbClr val="C586C0"/>
                </a:solidFill>
                <a:highlight>
                  <a:srgbClr val="1E1E1E"/>
                </a:highlight>
                <a:latin typeface="Courier New"/>
                <a:ea typeface="Courier New"/>
                <a:cs typeface="Courier New"/>
                <a:sym typeface="Courier New"/>
              </a:rPr>
              <a:t>import</a:t>
            </a:r>
            <a:r>
              <a:rPr b="0" lang="en" sz="1050">
                <a:solidFill>
                  <a:srgbClr val="D4D4D4"/>
                </a:solidFill>
                <a:highlight>
                  <a:srgbClr val="1E1E1E"/>
                </a:highlight>
                <a:latin typeface="Courier New"/>
                <a:ea typeface="Courier New"/>
                <a:cs typeface="Courier New"/>
                <a:sym typeface="Courier New"/>
              </a:rPr>
              <a:t> GaussianMultivariate</a:t>
            </a:r>
            <a:endParaRPr b="0"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324" name="Google Shape;32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5" name="Google Shape;325;p41"/>
          <p:cNvPicPr preferRelativeResize="0"/>
          <p:nvPr/>
        </p:nvPicPr>
        <p:blipFill>
          <a:blip r:embed="rId3">
            <a:alphaModFix/>
          </a:blip>
          <a:stretch>
            <a:fillRect/>
          </a:stretch>
        </p:blipFill>
        <p:spPr>
          <a:xfrm>
            <a:off x="4688000" y="1241600"/>
            <a:ext cx="4456000" cy="2947674"/>
          </a:xfrm>
          <a:prstGeom prst="rect">
            <a:avLst/>
          </a:prstGeom>
          <a:noFill/>
          <a:ln cap="flat" cmpd="sng" w="9525">
            <a:solidFill>
              <a:srgbClr val="4A86E8"/>
            </a:solidFill>
            <a:prstDash val="solid"/>
            <a:round/>
            <a:headEnd len="sm" w="sm" type="none"/>
            <a:tailEnd len="sm" w="sm" type="none"/>
          </a:ln>
        </p:spPr>
      </p:pic>
      <p:pic>
        <p:nvPicPr>
          <p:cNvPr id="326" name="Google Shape;326;p41"/>
          <p:cNvPicPr preferRelativeResize="0"/>
          <p:nvPr/>
        </p:nvPicPr>
        <p:blipFill>
          <a:blip r:embed="rId4">
            <a:alphaModFix/>
          </a:blip>
          <a:stretch>
            <a:fillRect/>
          </a:stretch>
        </p:blipFill>
        <p:spPr>
          <a:xfrm>
            <a:off x="0" y="1241601"/>
            <a:ext cx="4546736" cy="2947675"/>
          </a:xfrm>
          <a:prstGeom prst="rect">
            <a:avLst/>
          </a:prstGeom>
          <a:noFill/>
          <a:ln cap="flat" cmpd="sng" w="9525">
            <a:solidFill>
              <a:srgbClr val="4A86E8"/>
            </a:solidFill>
            <a:prstDash val="solid"/>
            <a:round/>
            <a:headEnd len="sm" w="sm" type="none"/>
            <a:tailEnd len="sm" w="sm" type="none"/>
          </a:ln>
        </p:spPr>
      </p:pic>
      <p:sp>
        <p:nvSpPr>
          <p:cNvPr id="327" name="Google Shape;327;p41"/>
          <p:cNvSpPr txBox="1"/>
          <p:nvPr/>
        </p:nvSpPr>
        <p:spPr>
          <a:xfrm>
            <a:off x="108150" y="4328475"/>
            <a:ext cx="44559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X_axis: GIC</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Y_axis: </a:t>
            </a:r>
            <a:r>
              <a:rPr lang="en" sz="1800">
                <a:solidFill>
                  <a:schemeClr val="dk2"/>
                </a:solidFill>
                <a:latin typeface="Source Sans Pro"/>
                <a:ea typeface="Source Sans Pro"/>
                <a:cs typeface="Source Sans Pro"/>
                <a:sym typeface="Source Sans Pro"/>
              </a:rPr>
              <a:t>Latitude</a:t>
            </a:r>
            <a:r>
              <a:rPr lang="en" sz="1800">
                <a:solidFill>
                  <a:schemeClr val="dk2"/>
                </a:solidFill>
                <a:latin typeface="Source Sans Pro"/>
                <a:ea typeface="Source Sans Pro"/>
                <a:cs typeface="Source Sans Pro"/>
                <a:sym typeface="Source Sans Pro"/>
              </a:rPr>
              <a:t> </a:t>
            </a:r>
            <a:endParaRPr sz="1800">
              <a:solidFill>
                <a:schemeClr val="dk2"/>
              </a:solidFill>
              <a:latin typeface="Source Sans Pro"/>
              <a:ea typeface="Source Sans Pro"/>
              <a:cs typeface="Source Sans Pro"/>
              <a:sym typeface="Source Sans Pro"/>
            </a:endParaRPr>
          </a:p>
        </p:txBody>
      </p:sp>
      <p:sp>
        <p:nvSpPr>
          <p:cNvPr id="328" name="Google Shape;328;p41"/>
          <p:cNvSpPr txBox="1"/>
          <p:nvPr/>
        </p:nvSpPr>
        <p:spPr>
          <a:xfrm>
            <a:off x="4803525" y="4362450"/>
            <a:ext cx="4455900" cy="7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X_axis: Longitude</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Y_axis: GIC </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Geomagnetic Induced Currents (GIC)? </a:t>
            </a:r>
            <a:endParaRPr/>
          </a:p>
        </p:txBody>
      </p:sp>
      <p:pic>
        <p:nvPicPr>
          <p:cNvPr id="75" name="Google Shape;75;p15"/>
          <p:cNvPicPr preferRelativeResize="0"/>
          <p:nvPr/>
        </p:nvPicPr>
        <p:blipFill>
          <a:blip r:embed="rId3">
            <a:alphaModFix/>
          </a:blip>
          <a:stretch>
            <a:fillRect/>
          </a:stretch>
        </p:blipFill>
        <p:spPr>
          <a:xfrm>
            <a:off x="613050" y="1171113"/>
            <a:ext cx="3881174" cy="2588974"/>
          </a:xfrm>
          <a:prstGeom prst="rect">
            <a:avLst/>
          </a:prstGeom>
          <a:noFill/>
          <a:ln>
            <a:noFill/>
          </a:ln>
        </p:spPr>
      </p:pic>
      <p:pic>
        <p:nvPicPr>
          <p:cNvPr id="76" name="Google Shape;76;p15"/>
          <p:cNvPicPr preferRelativeResize="0"/>
          <p:nvPr/>
        </p:nvPicPr>
        <p:blipFill>
          <a:blip r:embed="rId4">
            <a:alphaModFix/>
          </a:blip>
          <a:stretch>
            <a:fillRect/>
          </a:stretch>
        </p:blipFill>
        <p:spPr>
          <a:xfrm>
            <a:off x="4973350" y="1171125"/>
            <a:ext cx="3131558" cy="2105975"/>
          </a:xfrm>
          <a:prstGeom prst="rect">
            <a:avLst/>
          </a:prstGeom>
          <a:noFill/>
          <a:ln>
            <a:noFill/>
          </a:ln>
        </p:spPr>
      </p:pic>
      <p:pic>
        <p:nvPicPr>
          <p:cNvPr id="77" name="Google Shape;77;p15"/>
          <p:cNvPicPr preferRelativeResize="0"/>
          <p:nvPr/>
        </p:nvPicPr>
        <p:blipFill>
          <a:blip r:embed="rId5">
            <a:alphaModFix/>
          </a:blip>
          <a:stretch>
            <a:fillRect/>
          </a:stretch>
        </p:blipFill>
        <p:spPr>
          <a:xfrm>
            <a:off x="6901900" y="1825825"/>
            <a:ext cx="2140525" cy="2006725"/>
          </a:xfrm>
          <a:prstGeom prst="rect">
            <a:avLst/>
          </a:prstGeom>
          <a:noFill/>
          <a:ln>
            <a:noFill/>
          </a:ln>
        </p:spPr>
      </p:pic>
      <p:sp>
        <p:nvSpPr>
          <p:cNvPr id="78" name="Google Shape;78;p15"/>
          <p:cNvSpPr txBox="1"/>
          <p:nvPr/>
        </p:nvSpPr>
        <p:spPr>
          <a:xfrm>
            <a:off x="1041550" y="3760075"/>
            <a:ext cx="3381600" cy="13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aleway"/>
                <a:ea typeface="Raleway"/>
                <a:cs typeface="Raleway"/>
                <a:sym typeface="Raleway"/>
              </a:rPr>
              <a:t>Transformer Damage &amp; Blackout</a:t>
            </a:r>
            <a:endParaRPr b="1" sz="1800">
              <a:solidFill>
                <a:schemeClr val="dk2"/>
              </a:solidFill>
              <a:latin typeface="Raleway"/>
              <a:ea typeface="Raleway"/>
              <a:cs typeface="Raleway"/>
              <a:sym typeface="Raleway"/>
            </a:endParaRPr>
          </a:p>
          <a:p>
            <a:pPr indent="0" lvl="0" marL="0" rtl="0" algn="l">
              <a:spcBef>
                <a:spcPts val="0"/>
              </a:spcBef>
              <a:spcAft>
                <a:spcPts val="0"/>
              </a:spcAft>
              <a:buNone/>
            </a:pPr>
            <a:r>
              <a:rPr b="1" lang="en" sz="1800">
                <a:solidFill>
                  <a:schemeClr val="dk2"/>
                </a:solidFill>
                <a:latin typeface="Raleway"/>
                <a:ea typeface="Raleway"/>
                <a:cs typeface="Raleway"/>
                <a:sym typeface="Raleway"/>
              </a:rPr>
              <a:t>Octob</a:t>
            </a:r>
            <a:r>
              <a:rPr b="1" lang="en" sz="1800">
                <a:solidFill>
                  <a:schemeClr val="dk2"/>
                </a:solidFill>
                <a:latin typeface="Raleway"/>
                <a:ea typeface="Raleway"/>
                <a:cs typeface="Raleway"/>
                <a:sym typeface="Raleway"/>
              </a:rPr>
              <a:t>e</a:t>
            </a:r>
            <a:r>
              <a:rPr b="1" lang="en" sz="1800">
                <a:solidFill>
                  <a:schemeClr val="dk2"/>
                </a:solidFill>
                <a:latin typeface="Raleway"/>
                <a:ea typeface="Raleway"/>
                <a:cs typeface="Raleway"/>
                <a:sym typeface="Raleway"/>
              </a:rPr>
              <a:t>r 28-29, 2003</a:t>
            </a:r>
            <a:endParaRPr b="1" sz="1800">
              <a:solidFill>
                <a:schemeClr val="dk2"/>
              </a:solidFill>
              <a:latin typeface="Raleway"/>
              <a:ea typeface="Raleway"/>
              <a:cs typeface="Raleway"/>
              <a:sym typeface="Raleway"/>
            </a:endParaRPr>
          </a:p>
          <a:p>
            <a:pPr indent="0" lvl="0" marL="0" rtl="0" algn="l">
              <a:spcBef>
                <a:spcPts val="0"/>
              </a:spcBef>
              <a:spcAft>
                <a:spcPts val="0"/>
              </a:spcAft>
              <a:buNone/>
            </a:pPr>
            <a:r>
              <a:rPr b="1" lang="en" sz="1800">
                <a:solidFill>
                  <a:schemeClr val="dk2"/>
                </a:solidFill>
                <a:latin typeface="Raleway"/>
                <a:ea typeface="Raleway"/>
                <a:cs typeface="Raleway"/>
                <a:sym typeface="Raleway"/>
              </a:rPr>
              <a:t>Near South Africa</a:t>
            </a:r>
            <a:endParaRPr b="1" sz="1800">
              <a:solidFill>
                <a:schemeClr val="dk2"/>
              </a:solidFill>
              <a:latin typeface="Raleway"/>
              <a:ea typeface="Raleway"/>
              <a:cs typeface="Raleway"/>
              <a:sym typeface="Raleway"/>
            </a:endParaRPr>
          </a:p>
        </p:txBody>
      </p:sp>
      <p:sp>
        <p:nvSpPr>
          <p:cNvPr id="79" name="Google Shape;79;p15"/>
          <p:cNvSpPr txBox="1"/>
          <p:nvPr/>
        </p:nvSpPr>
        <p:spPr>
          <a:xfrm>
            <a:off x="5129738" y="3760075"/>
            <a:ext cx="30408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aleway"/>
                <a:ea typeface="Raleway"/>
                <a:cs typeface="Raleway"/>
                <a:sym typeface="Raleway"/>
              </a:rPr>
              <a:t>Transformer Damage &amp; Blackout</a:t>
            </a:r>
            <a:endParaRPr b="1" sz="1800">
              <a:solidFill>
                <a:schemeClr val="dk2"/>
              </a:solidFill>
              <a:latin typeface="Raleway"/>
              <a:ea typeface="Raleway"/>
              <a:cs typeface="Raleway"/>
              <a:sym typeface="Raleway"/>
            </a:endParaRPr>
          </a:p>
          <a:p>
            <a:pPr indent="0" lvl="0" marL="0" rtl="0" algn="l">
              <a:spcBef>
                <a:spcPts val="0"/>
              </a:spcBef>
              <a:spcAft>
                <a:spcPts val="0"/>
              </a:spcAft>
              <a:buNone/>
            </a:pPr>
            <a:r>
              <a:rPr b="1" lang="en" sz="1800">
                <a:solidFill>
                  <a:schemeClr val="dk2"/>
                </a:solidFill>
                <a:latin typeface="Raleway"/>
                <a:ea typeface="Raleway"/>
                <a:cs typeface="Raleway"/>
                <a:sym typeface="Raleway"/>
              </a:rPr>
              <a:t>March 13, 1989</a:t>
            </a:r>
            <a:endParaRPr b="1" sz="1800">
              <a:solidFill>
                <a:schemeClr val="dk2"/>
              </a:solidFill>
              <a:latin typeface="Raleway"/>
              <a:ea typeface="Raleway"/>
              <a:cs typeface="Raleway"/>
              <a:sym typeface="Raleway"/>
            </a:endParaRPr>
          </a:p>
          <a:p>
            <a:pPr indent="0" lvl="0" marL="0" rtl="0" algn="l">
              <a:spcBef>
                <a:spcPts val="0"/>
              </a:spcBef>
              <a:spcAft>
                <a:spcPts val="0"/>
              </a:spcAft>
              <a:buNone/>
            </a:pPr>
            <a:r>
              <a:rPr b="1" lang="en" sz="1800">
                <a:solidFill>
                  <a:schemeClr val="dk2"/>
                </a:solidFill>
                <a:latin typeface="Raleway"/>
                <a:ea typeface="Raleway"/>
                <a:cs typeface="Raleway"/>
                <a:sym typeface="Raleway"/>
              </a:rPr>
              <a:t>Quebec, Canada</a:t>
            </a:r>
            <a:endParaRPr b="1" sz="1800">
              <a:solidFill>
                <a:schemeClr val="dk2"/>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2" name="Shape 332"/>
        <p:cNvGrpSpPr/>
        <p:nvPr/>
      </p:nvGrpSpPr>
      <p:grpSpPr>
        <a:xfrm>
          <a:off x="0" y="0"/>
          <a:ext cx="0" cy="0"/>
          <a:chOff x="0" y="0"/>
          <a:chExt cx="0" cy="0"/>
        </a:xfrm>
      </p:grpSpPr>
      <p:sp>
        <p:nvSpPr>
          <p:cNvPr id="333" name="Google Shape;333;p4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Extreme Value Analysis</a:t>
            </a:r>
            <a:endParaRPr/>
          </a:p>
        </p:txBody>
      </p:sp>
      <p:sp>
        <p:nvSpPr>
          <p:cNvPr id="334" name="Google Shape;33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Things have been looked up:</a:t>
            </a:r>
            <a:endParaRPr/>
          </a:p>
          <a:p>
            <a:pPr indent="-342900" lvl="0" marL="457200" rtl="0" algn="l">
              <a:spcBef>
                <a:spcPts val="1200"/>
              </a:spcBef>
              <a:spcAft>
                <a:spcPts val="0"/>
              </a:spcAft>
              <a:buSzPts val="1800"/>
              <a:buChar char="●"/>
            </a:pPr>
            <a:r>
              <a:rPr lang="en">
                <a:solidFill>
                  <a:srgbClr val="0000FF"/>
                </a:solidFill>
              </a:rPr>
              <a:t>GEV</a:t>
            </a:r>
            <a:r>
              <a:rPr lang="en"/>
              <a:t> (Generalized Extreme Value for 100 years estimation)</a:t>
            </a:r>
            <a:endParaRPr/>
          </a:p>
          <a:p>
            <a:pPr indent="-342900" lvl="0" marL="457200" rtl="0" algn="l">
              <a:spcBef>
                <a:spcPts val="0"/>
              </a:spcBef>
              <a:spcAft>
                <a:spcPts val="0"/>
              </a:spcAft>
              <a:buSzPts val="1800"/>
              <a:buChar char="●"/>
            </a:pPr>
            <a:r>
              <a:rPr lang="en">
                <a:solidFill>
                  <a:srgbClr val="0000FF"/>
                </a:solidFill>
              </a:rPr>
              <a:t>Tail Dependence Analysis</a:t>
            </a:r>
            <a:r>
              <a:rPr lang="en"/>
              <a:t> ( Dependency of space and gic_extreme_values)</a:t>
            </a:r>
            <a:endParaRPr/>
          </a:p>
          <a:p>
            <a:pPr indent="0" lvl="0" marL="0" rtl="0" algn="l">
              <a:spcBef>
                <a:spcPts val="1200"/>
              </a:spcBef>
              <a:spcAft>
                <a:spcPts val="0"/>
              </a:spcAft>
              <a:buNone/>
            </a:pPr>
            <a:r>
              <a:rPr lang="en"/>
              <a:t>To be studied:</a:t>
            </a:r>
            <a:endParaRPr/>
          </a:p>
          <a:p>
            <a:pPr indent="-342900" lvl="0" marL="457200" rtl="0" algn="l">
              <a:spcBef>
                <a:spcPts val="1200"/>
              </a:spcBef>
              <a:spcAft>
                <a:spcPts val="0"/>
              </a:spcAft>
              <a:buSzPts val="1800"/>
              <a:buChar char="●"/>
            </a:pPr>
            <a:r>
              <a:rPr lang="en">
                <a:solidFill>
                  <a:srgbClr val="0000FF"/>
                </a:solidFill>
              </a:rPr>
              <a:t>GPD </a:t>
            </a:r>
            <a:r>
              <a:rPr lang="en"/>
              <a:t>(Generalized Pareto Distribution)</a:t>
            </a:r>
            <a:endParaRPr/>
          </a:p>
          <a:p>
            <a:pPr indent="-342900" lvl="0" marL="457200" rtl="0" algn="l">
              <a:spcBef>
                <a:spcPts val="0"/>
              </a:spcBef>
              <a:spcAft>
                <a:spcPts val="0"/>
              </a:spcAft>
              <a:buSzPts val="1800"/>
              <a:buChar char="●"/>
            </a:pPr>
            <a:r>
              <a:rPr lang="en">
                <a:solidFill>
                  <a:srgbClr val="0000FF"/>
                </a:solidFill>
              </a:rPr>
              <a:t>POT</a:t>
            </a:r>
            <a:r>
              <a:rPr lang="en"/>
              <a:t> (Peak Over Threshold)</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Frequency</a:t>
            </a:r>
            <a:r>
              <a:rPr lang="en"/>
              <a:t> of domains GIC extreme values</a:t>
            </a:r>
            <a:endParaRPr/>
          </a:p>
        </p:txBody>
      </p:sp>
      <p:sp>
        <p:nvSpPr>
          <p:cNvPr id="340" name="Google Shape;34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1" name="Google Shape;341;p43"/>
          <p:cNvPicPr preferRelativeResize="0"/>
          <p:nvPr/>
        </p:nvPicPr>
        <p:blipFill>
          <a:blip r:embed="rId3">
            <a:alphaModFix/>
          </a:blip>
          <a:stretch>
            <a:fillRect/>
          </a:stretch>
        </p:blipFill>
        <p:spPr>
          <a:xfrm>
            <a:off x="155150" y="966775"/>
            <a:ext cx="8677151" cy="3338675"/>
          </a:xfrm>
          <a:prstGeom prst="rect">
            <a:avLst/>
          </a:prstGeom>
          <a:noFill/>
          <a:ln>
            <a:noFill/>
          </a:ln>
        </p:spPr>
      </p:pic>
      <p:sp>
        <p:nvSpPr>
          <p:cNvPr id="342" name="Google Shape;342;p43"/>
          <p:cNvSpPr/>
          <p:nvPr/>
        </p:nvSpPr>
        <p:spPr>
          <a:xfrm>
            <a:off x="2108575" y="3790050"/>
            <a:ext cx="167100" cy="167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43" name="Google Shape;343;p43"/>
          <p:cNvSpPr/>
          <p:nvPr/>
        </p:nvSpPr>
        <p:spPr>
          <a:xfrm>
            <a:off x="2799475" y="3790050"/>
            <a:ext cx="167100" cy="167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44" name="Google Shape;344;p43"/>
          <p:cNvSpPr/>
          <p:nvPr/>
        </p:nvSpPr>
        <p:spPr>
          <a:xfrm>
            <a:off x="3982425" y="3790050"/>
            <a:ext cx="167100" cy="167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45" name="Google Shape;345;p43"/>
          <p:cNvSpPr/>
          <p:nvPr/>
        </p:nvSpPr>
        <p:spPr>
          <a:xfrm>
            <a:off x="8609850" y="3790050"/>
            <a:ext cx="167100" cy="167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46" name="Google Shape;346;p43"/>
          <p:cNvSpPr txBox="1"/>
          <p:nvPr/>
        </p:nvSpPr>
        <p:spPr>
          <a:xfrm>
            <a:off x="311700" y="4514250"/>
            <a:ext cx="72975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Most GIC_extreme_values lie between [0,10],  [10,20]</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GIC extreme values</a:t>
            </a:r>
            <a:endParaRPr/>
          </a:p>
        </p:txBody>
      </p:sp>
      <p:sp>
        <p:nvSpPr>
          <p:cNvPr id="352" name="Google Shape;35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3" name="Google Shape;353;p44"/>
          <p:cNvPicPr preferRelativeResize="0"/>
          <p:nvPr/>
        </p:nvPicPr>
        <p:blipFill>
          <a:blip r:embed="rId3">
            <a:alphaModFix/>
          </a:blip>
          <a:stretch>
            <a:fillRect/>
          </a:stretch>
        </p:blipFill>
        <p:spPr>
          <a:xfrm>
            <a:off x="311700" y="1152475"/>
            <a:ext cx="4232362" cy="3181225"/>
          </a:xfrm>
          <a:prstGeom prst="rect">
            <a:avLst/>
          </a:prstGeom>
          <a:noFill/>
          <a:ln cap="flat" cmpd="sng" w="9525">
            <a:solidFill>
              <a:srgbClr val="4A86E8"/>
            </a:solidFill>
            <a:prstDash val="solid"/>
            <a:round/>
            <a:headEnd len="sm" w="sm" type="none"/>
            <a:tailEnd len="sm" w="sm" type="none"/>
          </a:ln>
        </p:spPr>
      </p:pic>
      <p:pic>
        <p:nvPicPr>
          <p:cNvPr id="354" name="Google Shape;354;p44"/>
          <p:cNvPicPr preferRelativeResize="0"/>
          <p:nvPr/>
        </p:nvPicPr>
        <p:blipFill>
          <a:blip r:embed="rId4">
            <a:alphaModFix/>
          </a:blip>
          <a:stretch>
            <a:fillRect/>
          </a:stretch>
        </p:blipFill>
        <p:spPr>
          <a:xfrm>
            <a:off x="4701075" y="1152475"/>
            <a:ext cx="4313126" cy="3181226"/>
          </a:xfrm>
          <a:prstGeom prst="rect">
            <a:avLst/>
          </a:prstGeom>
          <a:noFill/>
          <a:ln cap="flat" cmpd="sng" w="9525">
            <a:solidFill>
              <a:srgbClr val="4A86E8"/>
            </a:solidFill>
            <a:prstDash val="solid"/>
            <a:round/>
            <a:headEnd len="sm" w="sm" type="none"/>
            <a:tailEnd len="sm" w="sm" type="none"/>
          </a:ln>
        </p:spPr>
      </p:pic>
      <p:sp>
        <p:nvSpPr>
          <p:cNvPr id="355" name="Google Shape;355;p44"/>
          <p:cNvSpPr txBox="1"/>
          <p:nvPr/>
        </p:nvSpPr>
        <p:spPr>
          <a:xfrm>
            <a:off x="4701075" y="4333700"/>
            <a:ext cx="43131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Choosing locations around DC: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Latitude: 37.23~ 42.32 ; </a:t>
            </a:r>
            <a:r>
              <a:rPr lang="en" sz="1200">
                <a:solidFill>
                  <a:schemeClr val="dk2"/>
                </a:solidFill>
                <a:latin typeface="Source Sans Pro"/>
                <a:ea typeface="Source Sans Pro"/>
                <a:cs typeface="Source Sans Pro"/>
                <a:sym typeface="Source Sans Pro"/>
              </a:rPr>
              <a:t>Longitude</a:t>
            </a:r>
            <a:r>
              <a:rPr lang="en" sz="1200">
                <a:solidFill>
                  <a:schemeClr val="dk2"/>
                </a:solidFill>
                <a:latin typeface="Source Sans Pro"/>
                <a:ea typeface="Source Sans Pro"/>
                <a:cs typeface="Source Sans Pro"/>
                <a:sym typeface="Source Sans Pro"/>
              </a:rPr>
              <a:t>: -79.11 ~ -72.54</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p:txBody>
      </p:sp>
      <p:sp>
        <p:nvSpPr>
          <p:cNvPr id="356" name="Google Shape;356;p44"/>
          <p:cNvSpPr/>
          <p:nvPr/>
        </p:nvSpPr>
        <p:spPr>
          <a:xfrm>
            <a:off x="3417650" y="1431850"/>
            <a:ext cx="278400" cy="22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7" name="Google Shape;357;p44"/>
          <p:cNvSpPr txBox="1"/>
          <p:nvPr/>
        </p:nvSpPr>
        <p:spPr>
          <a:xfrm>
            <a:off x="2368525" y="1431850"/>
            <a:ext cx="16248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Source Sans Pro"/>
                <a:ea typeface="Source Sans Pro"/>
                <a:cs typeface="Source Sans Pro"/>
                <a:sym typeface="Source Sans Pro"/>
              </a:rPr>
              <a:t>Near Michigan</a:t>
            </a:r>
            <a:endParaRPr sz="1100">
              <a:solidFill>
                <a:srgbClr val="FF0000"/>
              </a:solidFill>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p45"/>
          <p:cNvSpPr txBox="1"/>
          <p:nvPr>
            <p:ph type="title"/>
          </p:nvPr>
        </p:nvSpPr>
        <p:spPr>
          <a:xfrm>
            <a:off x="311700" y="1194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Extreme value analysis</a:t>
            </a:r>
            <a:endParaRPr/>
          </a:p>
        </p:txBody>
      </p:sp>
      <p:sp>
        <p:nvSpPr>
          <p:cNvPr id="363" name="Google Shape;363;p45"/>
          <p:cNvSpPr txBox="1"/>
          <p:nvPr>
            <p:ph idx="1" type="body"/>
          </p:nvPr>
        </p:nvSpPr>
        <p:spPr>
          <a:xfrm>
            <a:off x="311700" y="742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probability to estimate the extreme GIC once in 100 years</a:t>
            </a:r>
            <a:endParaRPr/>
          </a:p>
          <a:p>
            <a:pPr indent="0" lvl="0" marL="0" rtl="0" algn="l">
              <a:spcBef>
                <a:spcPts val="1200"/>
              </a:spcBef>
              <a:spcAft>
                <a:spcPts val="1200"/>
              </a:spcAft>
              <a:buNone/>
            </a:pPr>
            <a:r>
              <a:rPr lang="en"/>
              <a:t> (Feq </a:t>
            </a:r>
            <a:r>
              <a:rPr lang="en"/>
              <a:t>means how many events that exceed the GIC thres within 10 years)</a:t>
            </a:r>
            <a:endParaRPr/>
          </a:p>
        </p:txBody>
      </p:sp>
      <p:pic>
        <p:nvPicPr>
          <p:cNvPr id="364" name="Google Shape;364;p45"/>
          <p:cNvPicPr preferRelativeResize="0"/>
          <p:nvPr/>
        </p:nvPicPr>
        <p:blipFill>
          <a:blip r:embed="rId3">
            <a:alphaModFix/>
          </a:blip>
          <a:stretch>
            <a:fillRect/>
          </a:stretch>
        </p:blipFill>
        <p:spPr>
          <a:xfrm>
            <a:off x="450975" y="1672375"/>
            <a:ext cx="4232362" cy="3181225"/>
          </a:xfrm>
          <a:prstGeom prst="rect">
            <a:avLst/>
          </a:prstGeom>
          <a:noFill/>
          <a:ln cap="flat" cmpd="sng" w="9525">
            <a:solidFill>
              <a:srgbClr val="4A86E8"/>
            </a:solidFill>
            <a:prstDash val="solid"/>
            <a:round/>
            <a:headEnd len="sm" w="sm" type="none"/>
            <a:tailEnd len="sm" w="sm" type="none"/>
          </a:ln>
        </p:spPr>
      </p:pic>
      <p:pic>
        <p:nvPicPr>
          <p:cNvPr id="365" name="Google Shape;365;p45"/>
          <p:cNvPicPr preferRelativeResize="0"/>
          <p:nvPr/>
        </p:nvPicPr>
        <p:blipFill>
          <a:blip r:embed="rId4">
            <a:alphaModFix/>
          </a:blip>
          <a:stretch>
            <a:fillRect/>
          </a:stretch>
        </p:blipFill>
        <p:spPr>
          <a:xfrm>
            <a:off x="5705275" y="2139425"/>
            <a:ext cx="2658850" cy="2169500"/>
          </a:xfrm>
          <a:prstGeom prst="rect">
            <a:avLst/>
          </a:prstGeom>
          <a:noFill/>
          <a:ln cap="flat" cmpd="sng" w="9525">
            <a:solidFill>
              <a:srgbClr val="0000FF"/>
            </a:solidFill>
            <a:prstDash val="solid"/>
            <a:round/>
            <a:headEnd len="sm" w="sm" type="none"/>
            <a:tailEnd len="sm" w="sm" type="none"/>
          </a:ln>
        </p:spPr>
      </p:pic>
      <p:cxnSp>
        <p:nvCxnSpPr>
          <p:cNvPr id="366" name="Google Shape;366;p45"/>
          <p:cNvCxnSpPr/>
          <p:nvPr/>
        </p:nvCxnSpPr>
        <p:spPr>
          <a:xfrm>
            <a:off x="966600" y="4272850"/>
            <a:ext cx="3676500" cy="0"/>
          </a:xfrm>
          <a:prstGeom prst="straightConnector1">
            <a:avLst/>
          </a:prstGeom>
          <a:noFill/>
          <a:ln cap="flat" cmpd="sng" w="9525">
            <a:solidFill>
              <a:srgbClr val="FF0000"/>
            </a:solidFill>
            <a:prstDash val="solid"/>
            <a:round/>
            <a:headEnd len="med" w="med" type="none"/>
            <a:tailEnd len="med" w="med" type="none"/>
          </a:ln>
        </p:spPr>
      </p:cxnSp>
      <p:sp>
        <p:nvSpPr>
          <p:cNvPr id="367" name="Google Shape;367;p45"/>
          <p:cNvSpPr txBox="1"/>
          <p:nvPr/>
        </p:nvSpPr>
        <p:spPr>
          <a:xfrm>
            <a:off x="650925" y="4124350"/>
            <a:ext cx="4827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Source Sans Pro"/>
                <a:ea typeface="Source Sans Pro"/>
                <a:cs typeface="Source Sans Pro"/>
                <a:sym typeface="Source Sans Pro"/>
              </a:rPr>
              <a:t>50</a:t>
            </a:r>
            <a:endParaRPr sz="1100">
              <a:solidFill>
                <a:srgbClr val="FF0000"/>
              </a:solidFill>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46"/>
          <p:cNvSpPr txBox="1"/>
          <p:nvPr>
            <p:ph type="title"/>
          </p:nvPr>
        </p:nvSpPr>
        <p:spPr>
          <a:xfrm>
            <a:off x="311700" y="203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1-100 years GIC extreme value estimation </a:t>
            </a:r>
            <a:endParaRPr/>
          </a:p>
        </p:txBody>
      </p:sp>
      <p:sp>
        <p:nvSpPr>
          <p:cNvPr id="373" name="Google Shape;373;p46"/>
          <p:cNvSpPr txBox="1"/>
          <p:nvPr>
            <p:ph idx="1" type="body"/>
          </p:nvPr>
        </p:nvSpPr>
        <p:spPr>
          <a:xfrm>
            <a:off x="0" y="827025"/>
            <a:ext cx="8520600" cy="321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a:t>
            </a:r>
            <a:endParaRPr/>
          </a:p>
          <a:p>
            <a:pPr indent="0" lvl="0" marL="0" rtl="0" algn="l">
              <a:spcBef>
                <a:spcPts val="1200"/>
              </a:spcBef>
              <a:spcAft>
                <a:spcPts val="0"/>
              </a:spcAft>
              <a:buNone/>
            </a:pPr>
            <a:r>
              <a:rPr i="1" lang="en"/>
              <a:t>Step1.</a:t>
            </a:r>
            <a:r>
              <a:rPr lang="en"/>
              <a:t> Extract GIC value that over </a:t>
            </a:r>
            <a:r>
              <a:rPr lang="en">
                <a:solidFill>
                  <a:srgbClr val="0000FF"/>
                </a:solidFill>
              </a:rPr>
              <a:t>50 amp</a:t>
            </a:r>
            <a:endParaRPr>
              <a:solidFill>
                <a:srgbClr val="0000FF"/>
              </a:solidFill>
            </a:endParaRPr>
          </a:p>
          <a:p>
            <a:pPr indent="0" lvl="0" marL="0" rtl="0" algn="l">
              <a:spcBef>
                <a:spcPts val="1200"/>
              </a:spcBef>
              <a:spcAft>
                <a:spcPts val="0"/>
              </a:spcAft>
              <a:buNone/>
            </a:pPr>
            <a:r>
              <a:rPr i="1" lang="en"/>
              <a:t>Step2.</a:t>
            </a:r>
            <a:r>
              <a:rPr lang="en"/>
              <a:t> Calculate the </a:t>
            </a:r>
            <a:r>
              <a:rPr lang="en"/>
              <a:t>frequency( frequency means that number of events that </a:t>
            </a:r>
            <a:r>
              <a:rPr lang="en">
                <a:solidFill>
                  <a:srgbClr val="0000FF"/>
                </a:solidFill>
              </a:rPr>
              <a:t>exceed</a:t>
            </a:r>
            <a:r>
              <a:rPr lang="en"/>
              <a:t> the threshold value)</a:t>
            </a:r>
            <a:endParaRPr/>
          </a:p>
          <a:p>
            <a:pPr indent="0" lvl="0" marL="0" rtl="0" algn="l">
              <a:spcBef>
                <a:spcPts val="1200"/>
              </a:spcBef>
              <a:spcAft>
                <a:spcPts val="0"/>
              </a:spcAft>
              <a:buNone/>
            </a:pPr>
            <a:r>
              <a:rPr i="1" lang="en"/>
              <a:t>Step3.</a:t>
            </a:r>
            <a:r>
              <a:rPr lang="en"/>
              <a:t> Divide the feq with 10(years) and get a probability</a:t>
            </a:r>
            <a:endParaRPr/>
          </a:p>
          <a:p>
            <a:pPr indent="0" lvl="0" marL="0" rtl="0" algn="l">
              <a:spcBef>
                <a:spcPts val="1200"/>
              </a:spcBef>
              <a:spcAft>
                <a:spcPts val="0"/>
              </a:spcAft>
              <a:buNone/>
            </a:pPr>
            <a:r>
              <a:rPr i="1" lang="en"/>
              <a:t>Step4.</a:t>
            </a:r>
            <a:r>
              <a:rPr lang="en"/>
              <a:t> Goal is to estimate the GIC when prob = </a:t>
            </a:r>
            <a:r>
              <a:rPr lang="en">
                <a:solidFill>
                  <a:srgbClr val="0000FF"/>
                </a:solidFill>
              </a:rPr>
              <a:t>0.01</a:t>
            </a:r>
            <a:r>
              <a:rPr lang="en"/>
              <a:t>(once in 100 years)</a:t>
            </a:r>
            <a:endParaRPr/>
          </a:p>
          <a:p>
            <a:pPr indent="0" lvl="0" marL="0" rtl="0" algn="l">
              <a:spcBef>
                <a:spcPts val="1200"/>
              </a:spcBef>
              <a:spcAft>
                <a:spcPts val="1200"/>
              </a:spcAft>
              <a:buNone/>
            </a:pPr>
            <a:r>
              <a:t/>
            </a:r>
            <a:endParaRPr/>
          </a:p>
        </p:txBody>
      </p:sp>
      <p:pic>
        <p:nvPicPr>
          <p:cNvPr id="374" name="Google Shape;374;p46"/>
          <p:cNvPicPr preferRelativeResize="0"/>
          <p:nvPr/>
        </p:nvPicPr>
        <p:blipFill>
          <a:blip r:embed="rId3">
            <a:alphaModFix/>
          </a:blip>
          <a:stretch>
            <a:fillRect/>
          </a:stretch>
        </p:blipFill>
        <p:spPr>
          <a:xfrm>
            <a:off x="6669900" y="3124750"/>
            <a:ext cx="2474100" cy="2018750"/>
          </a:xfrm>
          <a:prstGeom prst="rect">
            <a:avLst/>
          </a:prstGeom>
          <a:noFill/>
          <a:ln cap="flat" cmpd="sng" w="9525">
            <a:solidFill>
              <a:srgbClr val="0000FF"/>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8" name="Shape 378"/>
        <p:cNvGrpSpPr/>
        <p:nvPr/>
      </p:nvGrpSpPr>
      <p:grpSpPr>
        <a:xfrm>
          <a:off x="0" y="0"/>
          <a:ext cx="0" cy="0"/>
          <a:chOff x="0" y="0"/>
          <a:chExt cx="0" cy="0"/>
        </a:xfrm>
      </p:grpSpPr>
      <p:sp>
        <p:nvSpPr>
          <p:cNvPr id="379" name="Google Shape;379;p47"/>
          <p:cNvSpPr txBox="1"/>
          <p:nvPr>
            <p:ph type="title"/>
          </p:nvPr>
        </p:nvSpPr>
        <p:spPr>
          <a:xfrm>
            <a:off x="311700" y="2129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with original data points</a:t>
            </a:r>
            <a:endParaRPr/>
          </a:p>
        </p:txBody>
      </p:sp>
      <p:sp>
        <p:nvSpPr>
          <p:cNvPr id="380" name="Google Shape;380;p47"/>
          <p:cNvSpPr txBox="1"/>
          <p:nvPr>
            <p:ph idx="1" type="body"/>
          </p:nvPr>
        </p:nvSpPr>
        <p:spPr>
          <a:xfrm>
            <a:off x="311700" y="1152475"/>
            <a:ext cx="3468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Issue:</a:t>
            </a:r>
            <a:endParaRPr/>
          </a:p>
          <a:p>
            <a:pPr indent="0" lvl="0" marL="0" rtl="0" algn="l">
              <a:spcBef>
                <a:spcPts val="1200"/>
              </a:spcBef>
              <a:spcAft>
                <a:spcPts val="1200"/>
              </a:spcAft>
              <a:buNone/>
            </a:pPr>
            <a:r>
              <a:rPr lang="en"/>
              <a:t>The 2-order polynomial equation will not be accurate for higher GIC</a:t>
            </a:r>
            <a:endParaRPr/>
          </a:p>
        </p:txBody>
      </p:sp>
      <p:pic>
        <p:nvPicPr>
          <p:cNvPr id="381" name="Google Shape;381;p47"/>
          <p:cNvPicPr preferRelativeResize="0"/>
          <p:nvPr/>
        </p:nvPicPr>
        <p:blipFill>
          <a:blip r:embed="rId3">
            <a:alphaModFix/>
          </a:blip>
          <a:stretch>
            <a:fillRect/>
          </a:stretch>
        </p:blipFill>
        <p:spPr>
          <a:xfrm>
            <a:off x="3925200" y="1300825"/>
            <a:ext cx="5218800" cy="3322750"/>
          </a:xfrm>
          <a:prstGeom prst="rect">
            <a:avLst/>
          </a:prstGeom>
          <a:noFill/>
          <a:ln>
            <a:noFill/>
          </a:ln>
        </p:spPr>
      </p:pic>
      <p:pic>
        <p:nvPicPr>
          <p:cNvPr id="382" name="Google Shape;382;p47"/>
          <p:cNvPicPr preferRelativeResize="0"/>
          <p:nvPr/>
        </p:nvPicPr>
        <p:blipFill>
          <a:blip r:embed="rId4">
            <a:alphaModFix/>
          </a:blip>
          <a:stretch>
            <a:fillRect/>
          </a:stretch>
        </p:blipFill>
        <p:spPr>
          <a:xfrm>
            <a:off x="524625" y="2454075"/>
            <a:ext cx="2658850" cy="2169500"/>
          </a:xfrm>
          <a:prstGeom prst="rect">
            <a:avLst/>
          </a:prstGeom>
          <a:noFill/>
          <a:ln cap="flat" cmpd="sng" w="9525">
            <a:solidFill>
              <a:srgbClr val="0000FF"/>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6" name="Shape 386"/>
        <p:cNvGrpSpPr/>
        <p:nvPr/>
      </p:nvGrpSpPr>
      <p:grpSpPr>
        <a:xfrm>
          <a:off x="0" y="0"/>
          <a:ext cx="0" cy="0"/>
          <a:chOff x="0" y="0"/>
          <a:chExt cx="0" cy="0"/>
        </a:xfrm>
      </p:grpSpPr>
      <p:sp>
        <p:nvSpPr>
          <p:cNvPr id="387" name="Google Shape;387;p48"/>
          <p:cNvSpPr txBox="1"/>
          <p:nvPr>
            <p:ph type="title"/>
          </p:nvPr>
        </p:nvSpPr>
        <p:spPr>
          <a:xfrm>
            <a:off x="0" y="194350"/>
            <a:ext cx="86085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Excluding redundant</a:t>
            </a:r>
            <a:r>
              <a:rPr lang="en"/>
              <a:t> data points to optimize regression function</a:t>
            </a:r>
            <a:r>
              <a:rPr lang="en"/>
              <a:t>   </a:t>
            </a:r>
            <a:endParaRPr/>
          </a:p>
        </p:txBody>
      </p:sp>
      <p:sp>
        <p:nvSpPr>
          <p:cNvPr id="388" name="Google Shape;388;p48"/>
          <p:cNvSpPr txBox="1"/>
          <p:nvPr>
            <p:ph idx="1" type="body"/>
          </p:nvPr>
        </p:nvSpPr>
        <p:spPr>
          <a:xfrm>
            <a:off x="0" y="1198900"/>
            <a:ext cx="361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4A86E8"/>
                </a:solidFill>
              </a:rPr>
              <a:t>Blue line: 2-order polynomial equation</a:t>
            </a:r>
            <a:endParaRPr sz="1600">
              <a:solidFill>
                <a:srgbClr val="4A86E8"/>
              </a:solidFill>
            </a:endParaRPr>
          </a:p>
          <a:p>
            <a:pPr indent="0" lvl="0" marL="0" rtl="0" algn="l">
              <a:spcBef>
                <a:spcPts val="1200"/>
              </a:spcBef>
              <a:spcAft>
                <a:spcPts val="0"/>
              </a:spcAft>
              <a:buNone/>
            </a:pPr>
            <a:r>
              <a:t/>
            </a:r>
            <a:endParaRPr sz="1600">
              <a:solidFill>
                <a:srgbClr val="4A86E8"/>
              </a:solidFill>
            </a:endParaRPr>
          </a:p>
          <a:p>
            <a:pPr indent="0" lvl="0" marL="0" rtl="0" algn="l">
              <a:spcBef>
                <a:spcPts val="1200"/>
              </a:spcBef>
              <a:spcAft>
                <a:spcPts val="0"/>
              </a:spcAft>
              <a:buNone/>
            </a:pPr>
            <a:r>
              <a:rPr lang="en" sz="1600">
                <a:solidFill>
                  <a:srgbClr val="4A86E8"/>
                </a:solidFill>
              </a:rPr>
              <a:t>When y = 0.01, x = </a:t>
            </a:r>
            <a:r>
              <a:rPr lang="en" sz="1600" u="sng">
                <a:solidFill>
                  <a:srgbClr val="4A86E8"/>
                </a:solidFill>
              </a:rPr>
              <a:t>608.35</a:t>
            </a:r>
            <a:r>
              <a:rPr lang="en" sz="1600">
                <a:solidFill>
                  <a:srgbClr val="4A86E8"/>
                </a:solidFill>
              </a:rPr>
              <a:t> v 451.64</a:t>
            </a:r>
            <a:endParaRPr sz="1600">
              <a:solidFill>
                <a:schemeClr val="accent5"/>
              </a:solidFill>
            </a:endParaRPr>
          </a:p>
          <a:p>
            <a:pPr indent="0" lvl="0" marL="0" rtl="0" algn="l">
              <a:spcBef>
                <a:spcPts val="1200"/>
              </a:spcBef>
              <a:spcAft>
                <a:spcPts val="0"/>
              </a:spcAft>
              <a:buNone/>
            </a:pPr>
            <a:r>
              <a:t/>
            </a:r>
            <a:endParaRPr sz="1600">
              <a:solidFill>
                <a:schemeClr val="accent5"/>
              </a:solidFill>
            </a:endParaRPr>
          </a:p>
          <a:p>
            <a:pPr indent="0" lvl="0" marL="0" rtl="0" algn="l">
              <a:spcBef>
                <a:spcPts val="1200"/>
              </a:spcBef>
              <a:spcAft>
                <a:spcPts val="0"/>
              </a:spcAft>
              <a:buNone/>
            </a:pPr>
            <a:r>
              <a:rPr lang="en" sz="1600">
                <a:solidFill>
                  <a:schemeClr val="accent5"/>
                </a:solidFill>
              </a:rPr>
              <a:t>Green</a:t>
            </a:r>
            <a:r>
              <a:rPr lang="en" sz="1600">
                <a:solidFill>
                  <a:schemeClr val="accent5"/>
                </a:solidFill>
              </a:rPr>
              <a:t> line: Natural exponential function</a:t>
            </a:r>
            <a:endParaRPr sz="1600">
              <a:solidFill>
                <a:schemeClr val="accent5"/>
              </a:solidFill>
            </a:endParaRPr>
          </a:p>
          <a:p>
            <a:pPr indent="0" lvl="0" marL="0" rtl="0" algn="l">
              <a:spcBef>
                <a:spcPts val="1200"/>
              </a:spcBef>
              <a:spcAft>
                <a:spcPts val="0"/>
              </a:spcAft>
              <a:buNone/>
            </a:pPr>
            <a:r>
              <a:t/>
            </a:r>
            <a:endParaRPr sz="1600">
              <a:solidFill>
                <a:schemeClr val="accent5"/>
              </a:solidFill>
            </a:endParaRPr>
          </a:p>
          <a:p>
            <a:pPr indent="0" lvl="0" marL="0" rtl="0" algn="l">
              <a:spcBef>
                <a:spcPts val="1200"/>
              </a:spcBef>
              <a:spcAft>
                <a:spcPts val="1200"/>
              </a:spcAft>
              <a:buClr>
                <a:schemeClr val="dk2"/>
              </a:buClr>
              <a:buSzPts val="1100"/>
              <a:buFont typeface="Arial"/>
              <a:buNone/>
            </a:pPr>
            <a:r>
              <a:rPr lang="en" sz="1600">
                <a:solidFill>
                  <a:schemeClr val="accent5"/>
                </a:solidFill>
              </a:rPr>
              <a:t>When y = 0.01, x = </a:t>
            </a:r>
            <a:r>
              <a:rPr lang="en" sz="1600" u="sng">
                <a:solidFill>
                  <a:schemeClr val="accent5"/>
                </a:solidFill>
              </a:rPr>
              <a:t>852.348 (worse case)</a:t>
            </a:r>
            <a:endParaRPr sz="1600" u="sng">
              <a:solidFill>
                <a:schemeClr val="accent5"/>
              </a:solidFill>
            </a:endParaRPr>
          </a:p>
        </p:txBody>
      </p:sp>
      <p:pic>
        <p:nvPicPr>
          <p:cNvPr id="389" name="Google Shape;389;p48"/>
          <p:cNvPicPr preferRelativeResize="0"/>
          <p:nvPr/>
        </p:nvPicPr>
        <p:blipFill>
          <a:blip r:embed="rId3">
            <a:alphaModFix/>
          </a:blip>
          <a:stretch>
            <a:fillRect/>
          </a:stretch>
        </p:blipFill>
        <p:spPr>
          <a:xfrm>
            <a:off x="3704475" y="1198900"/>
            <a:ext cx="5439526" cy="3937375"/>
          </a:xfrm>
          <a:prstGeom prst="rect">
            <a:avLst/>
          </a:prstGeom>
          <a:noFill/>
          <a:ln>
            <a:noFill/>
          </a:ln>
        </p:spPr>
      </p:pic>
      <p:pic>
        <p:nvPicPr>
          <p:cNvPr id="390" name="Google Shape;390;p48"/>
          <p:cNvPicPr preferRelativeResize="0"/>
          <p:nvPr/>
        </p:nvPicPr>
        <p:blipFill>
          <a:blip r:embed="rId4">
            <a:alphaModFix/>
          </a:blip>
          <a:stretch>
            <a:fillRect/>
          </a:stretch>
        </p:blipFill>
        <p:spPr>
          <a:xfrm>
            <a:off x="350250" y="3307250"/>
            <a:ext cx="2426775" cy="514775"/>
          </a:xfrm>
          <a:prstGeom prst="rect">
            <a:avLst/>
          </a:prstGeom>
          <a:noFill/>
          <a:ln cap="flat" cmpd="sng" w="9525">
            <a:solidFill>
              <a:schemeClr val="accent5"/>
            </a:solidFill>
            <a:prstDash val="solid"/>
            <a:round/>
            <a:headEnd len="sm" w="sm" type="none"/>
            <a:tailEnd len="sm" w="sm" type="none"/>
          </a:ln>
        </p:spPr>
      </p:pic>
      <p:pic>
        <p:nvPicPr>
          <p:cNvPr id="391" name="Google Shape;391;p48"/>
          <p:cNvPicPr preferRelativeResize="0"/>
          <p:nvPr/>
        </p:nvPicPr>
        <p:blipFill>
          <a:blip r:embed="rId5">
            <a:alphaModFix/>
          </a:blip>
          <a:stretch>
            <a:fillRect/>
          </a:stretch>
        </p:blipFill>
        <p:spPr>
          <a:xfrm>
            <a:off x="48162" y="1599645"/>
            <a:ext cx="3613224" cy="412605"/>
          </a:xfrm>
          <a:prstGeom prst="rect">
            <a:avLst/>
          </a:prstGeom>
          <a:noFill/>
          <a:ln cap="flat" cmpd="sng" w="9525">
            <a:solidFill>
              <a:srgbClr val="4A86E8"/>
            </a:solidFill>
            <a:prstDash val="solid"/>
            <a:round/>
            <a:headEnd len="sm" w="sm" type="none"/>
            <a:tailEnd len="sm" w="sm" type="none"/>
          </a:ln>
        </p:spPr>
      </p:pic>
      <p:pic>
        <p:nvPicPr>
          <p:cNvPr id="392" name="Google Shape;392;p48"/>
          <p:cNvPicPr preferRelativeResize="0"/>
          <p:nvPr/>
        </p:nvPicPr>
        <p:blipFill>
          <a:blip r:embed="rId6">
            <a:alphaModFix/>
          </a:blip>
          <a:stretch>
            <a:fillRect/>
          </a:stretch>
        </p:blipFill>
        <p:spPr>
          <a:xfrm>
            <a:off x="7446267" y="0"/>
            <a:ext cx="1697733" cy="1198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I’m going to do next</a:t>
            </a:r>
            <a:endParaRPr/>
          </a:p>
        </p:txBody>
      </p:sp>
      <p:sp>
        <p:nvSpPr>
          <p:cNvPr id="398" name="Google Shape;39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Set our data into ‘</a:t>
            </a:r>
            <a:r>
              <a:rPr lang="en">
                <a:solidFill>
                  <a:srgbClr val="0000FF"/>
                </a:solidFill>
              </a:rPr>
              <a:t>block</a:t>
            </a:r>
            <a:r>
              <a:rPr lang="en"/>
              <a:t>’, select one extreme value from </a:t>
            </a:r>
            <a:r>
              <a:rPr lang="en">
                <a:solidFill>
                  <a:srgbClr val="0000FF"/>
                </a:solidFill>
              </a:rPr>
              <a:t>each sensor for each event</a:t>
            </a:r>
            <a:endParaRPr>
              <a:solidFill>
                <a:srgbClr val="0000FF"/>
              </a:solidFill>
            </a:endParaRPr>
          </a:p>
          <a:p>
            <a:pPr indent="-317500" lvl="1" marL="914400" rtl="0" algn="l">
              <a:spcBef>
                <a:spcPts val="0"/>
              </a:spcBef>
              <a:spcAft>
                <a:spcPts val="0"/>
              </a:spcAft>
              <a:buSzPts val="1400"/>
              <a:buAutoNum type="alphaLcPeriod"/>
            </a:pPr>
            <a:r>
              <a:rPr lang="en"/>
              <a:t>This step has been done last quarter</a:t>
            </a:r>
            <a:endParaRPr/>
          </a:p>
          <a:p>
            <a:pPr indent="-342900" lvl="0" marL="457200" rtl="0" algn="l">
              <a:spcBef>
                <a:spcPts val="0"/>
              </a:spcBef>
              <a:spcAft>
                <a:spcPts val="0"/>
              </a:spcAft>
              <a:buSzPts val="1800"/>
              <a:buAutoNum type="arabicPeriod"/>
            </a:pPr>
            <a:r>
              <a:rPr lang="en"/>
              <a:t>Fitting the data into GEV distribution. </a:t>
            </a:r>
            <a:endParaRPr/>
          </a:p>
          <a:p>
            <a:pPr indent="-317500" lvl="1" marL="914400" rtl="0" algn="l">
              <a:spcBef>
                <a:spcPts val="0"/>
              </a:spcBef>
              <a:spcAft>
                <a:spcPts val="0"/>
              </a:spcAft>
              <a:buSzPts val="1400"/>
              <a:buAutoNum type="alphaLcPeriod"/>
            </a:pPr>
            <a:r>
              <a:rPr lang="en"/>
              <a:t>I used a package called </a:t>
            </a:r>
            <a:r>
              <a:rPr lang="en">
                <a:solidFill>
                  <a:srgbClr val="0000FF"/>
                </a:solidFill>
              </a:rPr>
              <a:t>genextreme from </a:t>
            </a:r>
            <a:r>
              <a:rPr lang="en">
                <a:solidFill>
                  <a:srgbClr val="0000FF"/>
                </a:solidFill>
              </a:rPr>
              <a:t>scipy</a:t>
            </a:r>
            <a:r>
              <a:rPr lang="en"/>
              <a:t>, but the result turned out to be inaccurate</a:t>
            </a:r>
            <a:endParaRPr/>
          </a:p>
        </p:txBody>
      </p:sp>
      <p:pic>
        <p:nvPicPr>
          <p:cNvPr id="399" name="Google Shape;399;p49"/>
          <p:cNvPicPr preferRelativeResize="0"/>
          <p:nvPr/>
        </p:nvPicPr>
        <p:blipFill>
          <a:blip r:embed="rId3">
            <a:alphaModFix/>
          </a:blip>
          <a:stretch>
            <a:fillRect/>
          </a:stretch>
        </p:blipFill>
        <p:spPr>
          <a:xfrm>
            <a:off x="0" y="2375975"/>
            <a:ext cx="3927976" cy="2767525"/>
          </a:xfrm>
          <a:prstGeom prst="rect">
            <a:avLst/>
          </a:prstGeom>
          <a:noFill/>
          <a:ln>
            <a:noFill/>
          </a:ln>
        </p:spPr>
      </p:pic>
      <p:pic>
        <p:nvPicPr>
          <p:cNvPr id="400" name="Google Shape;400;p49"/>
          <p:cNvPicPr preferRelativeResize="0"/>
          <p:nvPr/>
        </p:nvPicPr>
        <p:blipFill>
          <a:blip r:embed="rId4">
            <a:alphaModFix/>
          </a:blip>
          <a:stretch>
            <a:fillRect/>
          </a:stretch>
        </p:blipFill>
        <p:spPr>
          <a:xfrm>
            <a:off x="3965425" y="2478900"/>
            <a:ext cx="5166751" cy="981075"/>
          </a:xfrm>
          <a:prstGeom prst="rect">
            <a:avLst/>
          </a:prstGeom>
          <a:noFill/>
          <a:ln cap="flat" cmpd="sng" w="9525">
            <a:solidFill>
              <a:srgbClr val="4A86E8"/>
            </a:solidFill>
            <a:prstDash val="solid"/>
            <a:round/>
            <a:headEnd len="sm" w="sm" type="none"/>
            <a:tailEnd len="sm" w="sm" type="none"/>
          </a:ln>
        </p:spPr>
      </p:pic>
      <p:sp>
        <p:nvSpPr>
          <p:cNvPr id="401" name="Google Shape;401;p49"/>
          <p:cNvSpPr txBox="1"/>
          <p:nvPr/>
        </p:nvSpPr>
        <p:spPr>
          <a:xfrm>
            <a:off x="4041875" y="3604375"/>
            <a:ext cx="5102100" cy="13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I think the problem is resulted from the </a:t>
            </a:r>
            <a:r>
              <a:rPr lang="en" sz="1800">
                <a:solidFill>
                  <a:srgbClr val="0000FF"/>
                </a:solidFill>
                <a:latin typeface="Source Sans Pro"/>
                <a:ea typeface="Source Sans Pro"/>
                <a:cs typeface="Source Sans Pro"/>
                <a:sym typeface="Source Sans Pro"/>
              </a:rPr>
              <a:t>x (timeline)</a:t>
            </a:r>
            <a:r>
              <a:rPr lang="en" sz="1800">
                <a:solidFill>
                  <a:schemeClr val="dk2"/>
                </a:solidFill>
                <a:latin typeface="Source Sans Pro"/>
                <a:ea typeface="Source Sans Pro"/>
                <a:cs typeface="Source Sans Pro"/>
                <a:sym typeface="Source Sans Pro"/>
              </a:rPr>
              <a:t>, since currently the data timeline is </a:t>
            </a:r>
            <a:r>
              <a:rPr lang="en" sz="1800">
                <a:solidFill>
                  <a:srgbClr val="0000FF"/>
                </a:solidFill>
                <a:latin typeface="Source Sans Pro"/>
                <a:ea typeface="Source Sans Pro"/>
                <a:cs typeface="Source Sans Pro"/>
                <a:sym typeface="Source Sans Pro"/>
              </a:rPr>
              <a:t>overlapping</a:t>
            </a:r>
            <a:r>
              <a:rPr lang="en" sz="1800">
                <a:solidFill>
                  <a:schemeClr val="dk2"/>
                </a:solidFill>
                <a:latin typeface="Source Sans Pro"/>
                <a:ea typeface="Source Sans Pro"/>
                <a:cs typeface="Source Sans Pro"/>
                <a:sym typeface="Source Sans Pro"/>
              </a:rPr>
              <a:t> within </a:t>
            </a:r>
            <a:r>
              <a:rPr lang="en" sz="1800">
                <a:solidFill>
                  <a:srgbClr val="0000FF"/>
                </a:solidFill>
                <a:latin typeface="Source Sans Pro"/>
                <a:ea typeface="Source Sans Pro"/>
                <a:cs typeface="Source Sans Pro"/>
                <a:sym typeface="Source Sans Pro"/>
              </a:rPr>
              <a:t>different station</a:t>
            </a:r>
            <a:r>
              <a:rPr lang="en" sz="1800">
                <a:solidFill>
                  <a:schemeClr val="dk2"/>
                </a:solidFill>
                <a:latin typeface="Source Sans Pro"/>
                <a:ea typeface="Source Sans Pro"/>
                <a:cs typeface="Source Sans Pro"/>
                <a:sym typeface="Source Sans Pro"/>
              </a:rPr>
              <a:t>s, maybe extract the maximum gic_value from same time ? </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5" name="Shape 405"/>
        <p:cNvGrpSpPr/>
        <p:nvPr/>
      </p:nvGrpSpPr>
      <p:grpSpPr>
        <a:xfrm>
          <a:off x="0" y="0"/>
          <a:ext cx="0" cy="0"/>
          <a:chOff x="0" y="0"/>
          <a:chExt cx="0" cy="0"/>
        </a:xfrm>
      </p:grpSpPr>
      <p:sp>
        <p:nvSpPr>
          <p:cNvPr id="406" name="Google Shape;406;p5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I’m going to do next</a:t>
            </a:r>
            <a:endParaRPr/>
          </a:p>
        </p:txBody>
      </p:sp>
      <p:sp>
        <p:nvSpPr>
          <p:cNvPr id="407" name="Google Shape;407;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Set our data into ‘</a:t>
            </a:r>
            <a:r>
              <a:rPr lang="en">
                <a:solidFill>
                  <a:srgbClr val="0000FF"/>
                </a:solidFill>
              </a:rPr>
              <a:t>block</a:t>
            </a:r>
            <a:r>
              <a:rPr lang="en"/>
              <a:t>’, select one extreme value from </a:t>
            </a:r>
            <a:r>
              <a:rPr lang="en">
                <a:solidFill>
                  <a:srgbClr val="0000FF"/>
                </a:solidFill>
              </a:rPr>
              <a:t>each sensor for each event</a:t>
            </a:r>
            <a:endParaRPr>
              <a:solidFill>
                <a:srgbClr val="0000FF"/>
              </a:solidFill>
            </a:endParaRPr>
          </a:p>
          <a:p>
            <a:pPr indent="-317500" lvl="1" marL="914400" rtl="0" algn="l">
              <a:spcBef>
                <a:spcPts val="0"/>
              </a:spcBef>
              <a:spcAft>
                <a:spcPts val="0"/>
              </a:spcAft>
              <a:buSzPts val="1400"/>
              <a:buAutoNum type="alphaLcPeriod"/>
            </a:pPr>
            <a:r>
              <a:rPr lang="en"/>
              <a:t>This step has been done last quarter</a:t>
            </a:r>
            <a:endParaRPr/>
          </a:p>
          <a:p>
            <a:pPr indent="-342900" lvl="0" marL="457200" rtl="0" algn="l">
              <a:spcBef>
                <a:spcPts val="0"/>
              </a:spcBef>
              <a:spcAft>
                <a:spcPts val="0"/>
              </a:spcAft>
              <a:buSzPts val="1800"/>
              <a:buAutoNum type="arabicPeriod"/>
            </a:pPr>
            <a:r>
              <a:rPr lang="en">
                <a:solidFill>
                  <a:srgbClr val="0000FF"/>
                </a:solidFill>
              </a:rPr>
              <a:t>Fitting</a:t>
            </a:r>
            <a:r>
              <a:rPr lang="en"/>
              <a:t> the data into </a:t>
            </a:r>
            <a:r>
              <a:rPr lang="en">
                <a:solidFill>
                  <a:srgbClr val="0000FF"/>
                </a:solidFill>
              </a:rPr>
              <a:t>GEV distribution</a:t>
            </a:r>
            <a:r>
              <a:rPr lang="en"/>
              <a:t>. </a:t>
            </a:r>
            <a:endParaRPr/>
          </a:p>
          <a:p>
            <a:pPr indent="-317500" lvl="1" marL="914400" rtl="0" algn="l">
              <a:spcBef>
                <a:spcPts val="0"/>
              </a:spcBef>
              <a:spcAft>
                <a:spcPts val="0"/>
              </a:spcAft>
              <a:buSzPts val="1400"/>
              <a:buAutoNum type="alphaLcPeriod"/>
            </a:pPr>
            <a:r>
              <a:rPr lang="en"/>
              <a:t>I used a package called genextreme from scipy, but the result turned out to be </a:t>
            </a:r>
            <a:r>
              <a:rPr lang="en">
                <a:solidFill>
                  <a:srgbClr val="FF0000"/>
                </a:solidFill>
              </a:rPr>
              <a:t>inaccurate</a:t>
            </a:r>
            <a:endParaRPr>
              <a:solidFill>
                <a:srgbClr val="FF0000"/>
              </a:solidFill>
            </a:endParaRPr>
          </a:p>
          <a:p>
            <a:pPr indent="-317500" lvl="1" marL="914400" rtl="0" algn="l">
              <a:spcBef>
                <a:spcPts val="0"/>
              </a:spcBef>
              <a:spcAft>
                <a:spcPts val="0"/>
              </a:spcAft>
              <a:buSzPts val="1400"/>
              <a:buAutoNum type="alphaLcPeriod"/>
            </a:pPr>
            <a:r>
              <a:rPr lang="en"/>
              <a:t>I’ll try harder on the EVA method from your provided slides, but is there any opinion ?</a:t>
            </a:r>
            <a:endParaRPr/>
          </a:p>
          <a:p>
            <a:pPr indent="-342900" lvl="0" marL="457200" rtl="0" algn="l">
              <a:spcBef>
                <a:spcPts val="0"/>
              </a:spcBef>
              <a:spcAft>
                <a:spcPts val="0"/>
              </a:spcAft>
              <a:buSzPts val="1800"/>
              <a:buAutoNum type="arabicPeriod"/>
            </a:pPr>
            <a:r>
              <a:rPr lang="en"/>
              <a:t>In the second half of the EVA slide, it </a:t>
            </a:r>
            <a:r>
              <a:rPr lang="en"/>
              <a:t>mentions about </a:t>
            </a:r>
            <a:r>
              <a:rPr lang="en">
                <a:solidFill>
                  <a:srgbClr val="0000FF"/>
                </a:solidFill>
              </a:rPr>
              <a:t>correlation between different parameters</a:t>
            </a:r>
            <a:r>
              <a:rPr lang="en"/>
              <a:t> and </a:t>
            </a:r>
            <a:r>
              <a:rPr lang="en">
                <a:solidFill>
                  <a:srgbClr val="0000FF"/>
                </a:solidFill>
              </a:rPr>
              <a:t>building grids</a:t>
            </a:r>
            <a:r>
              <a:rPr lang="en"/>
              <a:t> on map</a:t>
            </a:r>
            <a:endParaRPr/>
          </a:p>
          <a:p>
            <a:pPr indent="-317500" lvl="1" marL="914400" rtl="0" algn="l">
              <a:spcBef>
                <a:spcPts val="0"/>
              </a:spcBef>
              <a:spcAft>
                <a:spcPts val="0"/>
              </a:spcAft>
              <a:buSzPts val="1400"/>
              <a:buAutoNum type="alphaLcPeriod"/>
            </a:pPr>
            <a:r>
              <a:rPr lang="en"/>
              <a:t>I will embark on them asap once I finish the GEV part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 name="Shape 411"/>
        <p:cNvGrpSpPr/>
        <p:nvPr/>
      </p:nvGrpSpPr>
      <p:grpSpPr>
        <a:xfrm>
          <a:off x="0" y="0"/>
          <a:ext cx="0" cy="0"/>
          <a:chOff x="0" y="0"/>
          <a:chExt cx="0" cy="0"/>
        </a:xfrm>
      </p:grpSpPr>
      <p:sp>
        <p:nvSpPr>
          <p:cNvPr id="412" name="Google Shape;412;p5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r>
              <a:rPr lang="en"/>
              <a:t>constraints</a:t>
            </a:r>
            <a:r>
              <a:rPr lang="en"/>
              <a:t> in GEV </a:t>
            </a:r>
            <a:endParaRPr/>
          </a:p>
        </p:txBody>
      </p:sp>
      <p:sp>
        <p:nvSpPr>
          <p:cNvPr id="413" name="Google Shape;413;p51"/>
          <p:cNvSpPr txBox="1"/>
          <p:nvPr>
            <p:ph idx="1" type="body"/>
          </p:nvPr>
        </p:nvSpPr>
        <p:spPr>
          <a:xfrm>
            <a:off x="311700" y="1152475"/>
            <a:ext cx="8520600" cy="28047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AutoNum type="arabicPeriod"/>
            </a:pPr>
            <a:r>
              <a:rPr lang="en"/>
              <a:t>Extreme values should extract from </a:t>
            </a:r>
            <a:r>
              <a:rPr lang="en" u="sng">
                <a:solidFill>
                  <a:srgbClr val="FF0000"/>
                </a:solidFill>
              </a:rPr>
              <a:t>fixed periods</a:t>
            </a:r>
            <a:r>
              <a:rPr lang="en"/>
              <a:t> (ex. From each year or each </a:t>
            </a:r>
            <a:r>
              <a:rPr lang="en"/>
              <a:t>month</a:t>
            </a:r>
            <a:r>
              <a:rPr lang="en"/>
              <a:t>)</a:t>
            </a:r>
            <a:endParaRPr/>
          </a:p>
          <a:p>
            <a:pPr indent="-334327" lvl="0" marL="457200" rtl="0" algn="l">
              <a:spcBef>
                <a:spcPts val="0"/>
              </a:spcBef>
              <a:spcAft>
                <a:spcPts val="0"/>
              </a:spcAft>
              <a:buSzPct val="100000"/>
              <a:buAutoNum type="arabicPeriod"/>
            </a:pPr>
            <a:r>
              <a:rPr lang="en" u="sng"/>
              <a:t>Independency</a:t>
            </a:r>
            <a:r>
              <a:rPr lang="en"/>
              <a:t>: Every data is independent from any others</a:t>
            </a:r>
            <a:endParaRPr/>
          </a:p>
          <a:p>
            <a:pPr indent="-334327" lvl="0" marL="457200" rtl="0" algn="l">
              <a:spcBef>
                <a:spcPts val="0"/>
              </a:spcBef>
              <a:spcAft>
                <a:spcPts val="0"/>
              </a:spcAft>
              <a:buSzPct val="100000"/>
              <a:buAutoNum type="arabicPeriod"/>
            </a:pPr>
            <a:r>
              <a:rPr lang="en" u="sng"/>
              <a:t>Sufficient data</a:t>
            </a:r>
            <a:r>
              <a:rPr lang="en"/>
              <a:t>: the more data, the more precise the estimation result</a:t>
            </a:r>
            <a:endParaRPr/>
          </a:p>
          <a:p>
            <a:pPr indent="-334327" lvl="0" marL="457200" rtl="0" algn="l">
              <a:spcBef>
                <a:spcPts val="0"/>
              </a:spcBef>
              <a:spcAft>
                <a:spcPts val="0"/>
              </a:spcAft>
              <a:buSzPct val="100000"/>
              <a:buAutoNum type="arabicPeriod"/>
            </a:pPr>
            <a:r>
              <a:rPr lang="en" u="sng"/>
              <a:t>Time range</a:t>
            </a:r>
            <a:r>
              <a:rPr lang="en"/>
              <a:t> should be </a:t>
            </a:r>
            <a:r>
              <a:rPr lang="en" u="sng"/>
              <a:t>long</a:t>
            </a:r>
            <a:r>
              <a:rPr lang="en"/>
              <a:t> enough ( </a:t>
            </a:r>
            <a:r>
              <a:rPr lang="en">
                <a:solidFill>
                  <a:srgbClr val="FF0000"/>
                </a:solidFill>
              </a:rPr>
              <a:t>When there are at least 20-30 years of observations</a:t>
            </a:r>
            <a:r>
              <a:rPr lang="en"/>
              <a:t>)</a:t>
            </a:r>
            <a:endParaRPr/>
          </a:p>
          <a:p>
            <a:pPr indent="-334327" lvl="0" marL="457200" rtl="0" algn="l">
              <a:spcBef>
                <a:spcPts val="0"/>
              </a:spcBef>
              <a:spcAft>
                <a:spcPts val="0"/>
              </a:spcAft>
              <a:buSzPct val="100000"/>
              <a:buAutoNum type="arabicPeriod"/>
            </a:pPr>
            <a:r>
              <a:rPr lang="en" u="sng"/>
              <a:t>Abnormal data or Outlier</a:t>
            </a:r>
            <a:r>
              <a:rPr lang="en"/>
              <a:t>: those data may compromise the model</a:t>
            </a:r>
            <a:endParaRPr/>
          </a:p>
          <a:p>
            <a:pPr indent="-334327" lvl="0" marL="457200" rtl="0" algn="l">
              <a:spcBef>
                <a:spcPts val="0"/>
              </a:spcBef>
              <a:spcAft>
                <a:spcPts val="0"/>
              </a:spcAft>
              <a:buSzPct val="100000"/>
              <a:buAutoNum type="arabicPeriod"/>
            </a:pPr>
            <a:r>
              <a:rPr lang="en" u="sng">
                <a:solidFill>
                  <a:srgbClr val="FF0000"/>
                </a:solidFill>
              </a:rPr>
              <a:t>Time gap</a:t>
            </a:r>
            <a:r>
              <a:rPr lang="en"/>
              <a:t> between each data should be </a:t>
            </a:r>
            <a:r>
              <a:rPr lang="en" u="sng"/>
              <a:t>identical</a:t>
            </a:r>
            <a:r>
              <a:rPr lang="en"/>
              <a:t> (one data from one year)</a:t>
            </a:r>
            <a:endParaRPr/>
          </a:p>
          <a:p>
            <a:pPr indent="-334327" lvl="0" marL="457200" rtl="0" algn="l">
              <a:spcBef>
                <a:spcPts val="0"/>
              </a:spcBef>
              <a:spcAft>
                <a:spcPts val="0"/>
              </a:spcAft>
              <a:buSzPct val="100000"/>
              <a:buAutoNum type="arabicPeriod"/>
            </a:pPr>
            <a:r>
              <a:rPr lang="en" u="sng"/>
              <a:t>Definition</a:t>
            </a:r>
            <a:r>
              <a:rPr lang="en"/>
              <a:t> of ‘extreme value’ should be </a:t>
            </a:r>
            <a:r>
              <a:rPr lang="en" u="sng"/>
              <a:t>clear and specific</a:t>
            </a:r>
            <a:r>
              <a:rPr lang="en"/>
              <a:t> ( When interested in obtaining estimates for extreme quantities that lie outside the range of the observed data. The variable of interest should be stochastic )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Primary Objectives</a:t>
            </a:r>
            <a:endParaRPr/>
          </a:p>
        </p:txBody>
      </p:sp>
      <p:sp>
        <p:nvSpPr>
          <p:cNvPr id="85" name="Google Shape;85;p16"/>
          <p:cNvSpPr txBox="1"/>
          <p:nvPr>
            <p:ph idx="1" type="body"/>
          </p:nvPr>
        </p:nvSpPr>
        <p:spPr>
          <a:xfrm>
            <a:off x="311700" y="1068425"/>
            <a:ext cx="8274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b="1" lang="en"/>
              <a:t>Create a framework for studying risk and resiliency of a space weather natural hazard </a:t>
            </a:r>
            <a:r>
              <a:rPr lang="en"/>
              <a:t>on a certain critical infrastructure.</a:t>
            </a:r>
            <a:endParaRPr/>
          </a:p>
          <a:p>
            <a:pPr indent="-342900" lvl="0" marL="457200" rtl="0" algn="l">
              <a:spcBef>
                <a:spcPts val="0"/>
              </a:spcBef>
              <a:spcAft>
                <a:spcPts val="0"/>
              </a:spcAft>
              <a:buSzPts val="1800"/>
              <a:buFont typeface="Raleway"/>
              <a:buChar char="●"/>
            </a:pPr>
            <a:r>
              <a:rPr b="1" lang="en"/>
              <a:t>Integrate data from various domains</a:t>
            </a:r>
            <a:r>
              <a:rPr lang="en"/>
              <a:t> to provide deeper insight on how solar events impact critical infrastructure. </a:t>
            </a:r>
            <a:endParaRPr/>
          </a:p>
          <a:p>
            <a:pPr indent="-342900" lvl="0" marL="457200" rtl="0" algn="l">
              <a:spcBef>
                <a:spcPts val="0"/>
              </a:spcBef>
              <a:spcAft>
                <a:spcPts val="0"/>
              </a:spcAft>
              <a:buSzPts val="1800"/>
              <a:buFont typeface="Raleway"/>
              <a:buChar char="●"/>
            </a:pPr>
            <a:r>
              <a:rPr b="1" lang="en"/>
              <a:t>Utilize machine learning models to predict outcomes</a:t>
            </a:r>
            <a:r>
              <a:rPr lang="en"/>
              <a:t> in various space weather cases and identify subtle underlying connections.</a:t>
            </a:r>
            <a:endParaRPr/>
          </a:p>
          <a:p>
            <a:pPr indent="-342900" lvl="0" marL="457200" rtl="0" algn="l">
              <a:spcBef>
                <a:spcPts val="0"/>
              </a:spcBef>
              <a:spcAft>
                <a:spcPts val="0"/>
              </a:spcAft>
              <a:buSzPts val="1800"/>
              <a:buFont typeface="Raleway"/>
              <a:buChar char="●"/>
            </a:pPr>
            <a:r>
              <a:rPr b="1" lang="en"/>
              <a:t>Provide risk and resilience analysis</a:t>
            </a:r>
            <a:r>
              <a:rPr lang="en"/>
              <a:t> for the critical infrastructure such power grid and communications systems through the provided datasets.</a:t>
            </a:r>
            <a:endParaRPr/>
          </a:p>
          <a:p>
            <a:pPr indent="-342900" lvl="0" marL="457200" rtl="0" algn="l">
              <a:spcBef>
                <a:spcPts val="0"/>
              </a:spcBef>
              <a:spcAft>
                <a:spcPts val="0"/>
              </a:spcAft>
              <a:buSzPts val="1800"/>
              <a:buFont typeface="Raleway"/>
              <a:buChar char="●"/>
            </a:pPr>
            <a:r>
              <a:rPr b="1" lang="en"/>
              <a:t>Explore the characteristics of space weather impacts</a:t>
            </a:r>
            <a:r>
              <a:rPr lang="en"/>
              <a:t> on global critical infrastructure; primarily, electrical power grids and communications systems.</a:t>
            </a:r>
            <a:endParaRPr/>
          </a:p>
          <a:p>
            <a:pPr indent="0" lvl="0" marL="0" rtl="0" algn="l">
              <a:spcBef>
                <a:spcPts val="500"/>
              </a:spcBef>
              <a:spcAft>
                <a:spcPts val="500"/>
              </a:spcAft>
              <a:buNone/>
            </a:pPr>
            <a:r>
              <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7" name="Shape 417"/>
        <p:cNvGrpSpPr/>
        <p:nvPr/>
      </p:nvGrpSpPr>
      <p:grpSpPr>
        <a:xfrm>
          <a:off x="0" y="0"/>
          <a:ext cx="0" cy="0"/>
          <a:chOff x="0" y="0"/>
          <a:chExt cx="0" cy="0"/>
        </a:xfrm>
      </p:grpSpPr>
      <p:sp>
        <p:nvSpPr>
          <p:cNvPr id="418" name="Google Shape;418;p5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GEV model and concept</a:t>
            </a:r>
            <a:endParaRPr/>
          </a:p>
        </p:txBody>
      </p:sp>
      <p:sp>
        <p:nvSpPr>
          <p:cNvPr id="419" name="Google Shape;419;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FF"/>
                </a:solidFill>
              </a:rPr>
              <a:t>Return Level zT</a:t>
            </a:r>
            <a:r>
              <a:rPr lang="en"/>
              <a:t>: This is the return value of event that happens once in every T years.                                         And we want T to be 100, which is </a:t>
            </a:r>
            <a:r>
              <a:rPr lang="en">
                <a:solidFill>
                  <a:srgbClr val="0000FF"/>
                </a:solidFill>
              </a:rPr>
              <a:t>1-100</a:t>
            </a:r>
            <a:r>
              <a:rPr lang="en"/>
              <a:t> years estimation)</a:t>
            </a:r>
            <a:endParaRPr/>
          </a:p>
          <a:p>
            <a:pPr indent="0" lvl="0" marL="0" rtl="0" algn="l">
              <a:spcBef>
                <a:spcPts val="1200"/>
              </a:spcBef>
              <a:spcAft>
                <a:spcPts val="0"/>
              </a:spcAft>
              <a:buNone/>
            </a:pPr>
            <a:r>
              <a:rPr lang="en"/>
              <a:t>Threshold exceedances: </a:t>
            </a:r>
            <a:endParaRPr/>
          </a:p>
          <a:p>
            <a:pPr indent="0" lvl="0" marL="0" rtl="0" algn="l">
              <a:spcBef>
                <a:spcPts val="1200"/>
              </a:spcBef>
              <a:spcAft>
                <a:spcPts val="1200"/>
              </a:spcAft>
              <a:buNone/>
            </a:pPr>
            <a:r>
              <a:rPr lang="en"/>
              <a:t>	Threshold too </a:t>
            </a:r>
            <a:r>
              <a:rPr lang="en">
                <a:solidFill>
                  <a:srgbClr val="0000FF"/>
                </a:solidFill>
              </a:rPr>
              <a:t>high</a:t>
            </a:r>
            <a:r>
              <a:rPr lang="en"/>
              <a:t> =&gt; not enough data, </a:t>
            </a:r>
            <a:r>
              <a:rPr lang="en">
                <a:solidFill>
                  <a:srgbClr val="0000FF"/>
                </a:solidFill>
              </a:rPr>
              <a:t>high uncertainty</a:t>
            </a:r>
            <a:r>
              <a:rPr lang="en"/>
              <a:t>                                                                     .         Threshold too </a:t>
            </a:r>
            <a:r>
              <a:rPr lang="en">
                <a:solidFill>
                  <a:srgbClr val="0000FF"/>
                </a:solidFill>
              </a:rPr>
              <a:t>low</a:t>
            </a:r>
            <a:r>
              <a:rPr lang="en"/>
              <a:t> =&gt; non extreme data modelled, </a:t>
            </a:r>
            <a:r>
              <a:rPr lang="en">
                <a:solidFill>
                  <a:srgbClr val="0000FF"/>
                </a:solidFill>
              </a:rPr>
              <a:t>model not suitable</a:t>
            </a:r>
            <a:r>
              <a:rPr lang="en"/>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3" name="Shape 423"/>
        <p:cNvGrpSpPr/>
        <p:nvPr/>
      </p:nvGrpSpPr>
      <p:grpSpPr>
        <a:xfrm>
          <a:off x="0" y="0"/>
          <a:ext cx="0" cy="0"/>
          <a:chOff x="0" y="0"/>
          <a:chExt cx="0" cy="0"/>
        </a:xfrm>
      </p:grpSpPr>
      <p:sp>
        <p:nvSpPr>
          <p:cNvPr id="424" name="Google Shape;424;p5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Issues with our data and models</a:t>
            </a:r>
            <a:endParaRPr/>
          </a:p>
        </p:txBody>
      </p:sp>
      <p:sp>
        <p:nvSpPr>
          <p:cNvPr id="425" name="Google Shape;42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AutoNum type="arabicPeriod"/>
            </a:pPr>
            <a:r>
              <a:rPr lang="en"/>
              <a:t>Time gap problem: Our dataset is </a:t>
            </a:r>
            <a:r>
              <a:rPr lang="en">
                <a:solidFill>
                  <a:srgbClr val="FF0000"/>
                </a:solidFill>
              </a:rPr>
              <a:t>not</a:t>
            </a:r>
            <a:r>
              <a:rPr lang="en"/>
              <a:t> </a:t>
            </a:r>
            <a:r>
              <a:rPr lang="en"/>
              <a:t>separated</a:t>
            </a:r>
            <a:r>
              <a:rPr lang="en"/>
              <a:t> by fixed time gap</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AutoNum type="arabicPeriod"/>
            </a:pPr>
            <a:r>
              <a:rPr lang="en"/>
              <a:t>Time range of our dataset is does </a:t>
            </a:r>
            <a:r>
              <a:rPr lang="en">
                <a:solidFill>
                  <a:srgbClr val="FF0000"/>
                </a:solidFill>
              </a:rPr>
              <a:t>not </a:t>
            </a:r>
            <a:r>
              <a:rPr lang="en"/>
              <a:t>meet </a:t>
            </a:r>
            <a:r>
              <a:rPr lang="en"/>
              <a:t>the </a:t>
            </a:r>
            <a:r>
              <a:rPr lang="en">
                <a:solidFill>
                  <a:srgbClr val="FF0000"/>
                </a:solidFill>
              </a:rPr>
              <a:t>20 years</a:t>
            </a:r>
            <a:r>
              <a:rPr lang="en"/>
              <a:t> requirement</a:t>
            </a:r>
            <a:endParaRPr/>
          </a:p>
          <a:p>
            <a:pPr indent="0" lvl="0" marL="0" rtl="0" algn="l">
              <a:spcBef>
                <a:spcPts val="1200"/>
              </a:spcBef>
              <a:spcAft>
                <a:spcPts val="1200"/>
              </a:spcAft>
              <a:buNone/>
            </a:pPr>
            <a:r>
              <a:rPr lang="en"/>
              <a:t> </a:t>
            </a:r>
            <a:endParaRPr/>
          </a:p>
        </p:txBody>
      </p:sp>
      <p:sp>
        <p:nvSpPr>
          <p:cNvPr id="426" name="Google Shape;426;p53"/>
          <p:cNvSpPr txBox="1"/>
          <p:nvPr/>
        </p:nvSpPr>
        <p:spPr>
          <a:xfrm>
            <a:off x="1277875" y="1447075"/>
            <a:ext cx="2999400" cy="28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Occurred</a:t>
            </a:r>
            <a:r>
              <a:rPr lang="en" sz="1800">
                <a:solidFill>
                  <a:schemeClr val="dk2"/>
                </a:solidFill>
                <a:latin typeface="Source Sans Pro"/>
                <a:ea typeface="Source Sans Pro"/>
                <a:cs typeface="Source Sans Pro"/>
                <a:sym typeface="Source Sans Pro"/>
              </a:rPr>
              <a:t> years of each event:</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2013 x 2</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2015 x </a:t>
            </a:r>
            <a:r>
              <a:rPr lang="en" sz="1800">
                <a:solidFill>
                  <a:srgbClr val="0000FF"/>
                </a:solidFill>
                <a:latin typeface="Source Sans Pro"/>
                <a:ea typeface="Source Sans Pro"/>
                <a:cs typeface="Source Sans Pro"/>
                <a:sym typeface="Source Sans Pro"/>
              </a:rPr>
              <a:t>6</a:t>
            </a:r>
            <a:endParaRPr sz="1800">
              <a:solidFill>
                <a:srgbClr val="0000FF"/>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2017 x 3</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2018 x 1</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2021 x 2</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2022 x 1</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2023 x 3</a:t>
            </a:r>
            <a:endParaRPr sz="1800">
              <a:solidFill>
                <a:schemeClr val="dk2"/>
              </a:solidFill>
              <a:latin typeface="Source Sans Pro"/>
              <a:ea typeface="Source Sans Pro"/>
              <a:cs typeface="Source Sans Pro"/>
              <a:sym typeface="Source Sans Pro"/>
            </a:endParaRPr>
          </a:p>
        </p:txBody>
      </p:sp>
      <p:sp>
        <p:nvSpPr>
          <p:cNvPr id="427" name="Google Shape;427;p53"/>
          <p:cNvSpPr txBox="1"/>
          <p:nvPr/>
        </p:nvSpPr>
        <p:spPr>
          <a:xfrm>
            <a:off x="4834950" y="1562725"/>
            <a:ext cx="2796300" cy="28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Source Sans Pro"/>
                <a:ea typeface="Source Sans Pro"/>
                <a:cs typeface="Source Sans Pro"/>
                <a:sym typeface="Source Sans Pro"/>
              </a:rPr>
              <a:t>Top 8 </a:t>
            </a:r>
            <a:r>
              <a:rPr lang="en" sz="1800">
                <a:solidFill>
                  <a:schemeClr val="dk2"/>
                </a:solidFill>
                <a:latin typeface="Source Sans Pro"/>
                <a:ea typeface="Source Sans Pro"/>
                <a:cs typeface="Source Sans Pro"/>
                <a:sym typeface="Source Sans Pro"/>
              </a:rPr>
              <a:t>EV happened in </a:t>
            </a:r>
            <a:r>
              <a:rPr lang="en" sz="1800">
                <a:solidFill>
                  <a:schemeClr val="dk2"/>
                </a:solidFill>
                <a:latin typeface="Source Sans Pro"/>
                <a:ea typeface="Source Sans Pro"/>
                <a:cs typeface="Source Sans Pro"/>
                <a:sym typeface="Source Sans Pro"/>
              </a:rPr>
              <a:t>:</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2015 x 6</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2018 x 1</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2021 x 1</a:t>
            </a:r>
            <a:endParaRPr sz="1800">
              <a:solidFill>
                <a:schemeClr val="dk2"/>
              </a:solidFill>
              <a:latin typeface="Source Sans Pro"/>
              <a:ea typeface="Source Sans Pro"/>
              <a:cs typeface="Source Sans Pro"/>
              <a:sym typeface="Source Sans Pro"/>
            </a:endParaRPr>
          </a:p>
        </p:txBody>
      </p:sp>
      <p:sp>
        <p:nvSpPr>
          <p:cNvPr id="428" name="Google Shape;428;p53"/>
          <p:cNvSpPr txBox="1"/>
          <p:nvPr/>
        </p:nvSpPr>
        <p:spPr>
          <a:xfrm>
            <a:off x="2686375" y="2930675"/>
            <a:ext cx="63129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dk2"/>
                </a:solidFill>
                <a:latin typeface="Source Sans Pro"/>
                <a:ea typeface="Source Sans Pro"/>
                <a:cs typeface="Source Sans Pro"/>
                <a:sym typeface="Source Sans Pro"/>
              </a:rPr>
              <a:t>Summary</a:t>
            </a:r>
            <a:r>
              <a:rPr lang="en" sz="1300">
                <a:solidFill>
                  <a:schemeClr val="dk2"/>
                </a:solidFill>
                <a:latin typeface="Source Sans Pro"/>
                <a:ea typeface="Source Sans Pro"/>
                <a:cs typeface="Source Sans Pro"/>
                <a:sym typeface="Source Sans Pro"/>
              </a:rPr>
              <a:t>: we are lack of data from ‘2014’, ‘2016’, ‘2019’, ‘2020’</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rgbClr val="FF0000"/>
                </a:solidFill>
                <a:latin typeface="Source Sans Pro"/>
                <a:ea typeface="Source Sans Pro"/>
                <a:cs typeface="Source Sans Pro"/>
                <a:sym typeface="Source Sans Pro"/>
              </a:rPr>
              <a:t>Violate the rule</a:t>
            </a:r>
            <a:r>
              <a:rPr lang="en" sz="1300">
                <a:solidFill>
                  <a:schemeClr val="dk2"/>
                </a:solidFill>
                <a:latin typeface="Source Sans Pro"/>
                <a:ea typeface="Source Sans Pro"/>
                <a:cs typeface="Source Sans Pro"/>
                <a:sym typeface="Source Sans Pro"/>
              </a:rPr>
              <a:t>: Time period between data is not fixed</a:t>
            </a:r>
            <a:endParaRPr sz="1300">
              <a:solidFill>
                <a:schemeClr val="dk2"/>
              </a:solidFill>
              <a:latin typeface="Source Sans Pro"/>
              <a:ea typeface="Source Sans Pro"/>
              <a:cs typeface="Source Sans Pro"/>
              <a:sym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 name="Shape 432"/>
        <p:cNvGrpSpPr/>
        <p:nvPr/>
      </p:nvGrpSpPr>
      <p:grpSpPr>
        <a:xfrm>
          <a:off x="0" y="0"/>
          <a:ext cx="0" cy="0"/>
          <a:chOff x="0" y="0"/>
          <a:chExt cx="0" cy="0"/>
        </a:xfrm>
      </p:grpSpPr>
      <p:sp>
        <p:nvSpPr>
          <p:cNvPr id="433" name="Google Shape;433;p54"/>
          <p:cNvSpPr txBox="1"/>
          <p:nvPr>
            <p:ph type="title"/>
          </p:nvPr>
        </p:nvSpPr>
        <p:spPr>
          <a:xfrm>
            <a:off x="311700" y="829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GIC extreme values in GEV model                           </a:t>
            </a:r>
            <a:r>
              <a:rPr lang="en" sz="2222"/>
              <a:t>(Using our previously processed GIC data)</a:t>
            </a:r>
            <a:endParaRPr sz="2222"/>
          </a:p>
        </p:txBody>
      </p:sp>
      <p:sp>
        <p:nvSpPr>
          <p:cNvPr id="434" name="Google Shape;434;p54"/>
          <p:cNvSpPr txBox="1"/>
          <p:nvPr>
            <p:ph idx="1" type="body"/>
          </p:nvPr>
        </p:nvSpPr>
        <p:spPr>
          <a:xfrm>
            <a:off x="265275" y="1300350"/>
            <a:ext cx="4266600" cy="254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Return value of 1-100 years                                 = </a:t>
            </a:r>
            <a:r>
              <a:rPr b="1" lang="en"/>
              <a:t>50.56 amp (Too low)</a:t>
            </a:r>
            <a:endParaRPr b="1"/>
          </a:p>
          <a:p>
            <a:pPr indent="0" lvl="0" marL="0" rtl="0" algn="l">
              <a:spcBef>
                <a:spcPts val="1200"/>
              </a:spcBef>
              <a:spcAft>
                <a:spcPts val="0"/>
              </a:spcAft>
              <a:buNone/>
            </a:pPr>
            <a:r>
              <a:rPr lang="en"/>
              <a:t>Issues:</a:t>
            </a:r>
            <a:endParaRPr/>
          </a:p>
          <a:p>
            <a:pPr indent="0" lvl="0" marL="0" rtl="0" algn="l">
              <a:spcBef>
                <a:spcPts val="1200"/>
              </a:spcBef>
              <a:spcAft>
                <a:spcPts val="1200"/>
              </a:spcAft>
              <a:buNone/>
            </a:pPr>
            <a:r>
              <a:rPr lang="en"/>
              <a:t>The data contains</a:t>
            </a:r>
            <a:r>
              <a:rPr lang="en">
                <a:solidFill>
                  <a:srgbClr val="0000FF"/>
                </a:solidFill>
              </a:rPr>
              <a:t> too many low values</a:t>
            </a:r>
            <a:r>
              <a:rPr lang="en"/>
              <a:t>, we should set a threshold value (99% of data is under 50 amp)</a:t>
            </a:r>
            <a:endParaRPr/>
          </a:p>
        </p:txBody>
      </p:sp>
      <p:pic>
        <p:nvPicPr>
          <p:cNvPr id="435" name="Google Shape;435;p54"/>
          <p:cNvPicPr preferRelativeResize="0"/>
          <p:nvPr/>
        </p:nvPicPr>
        <p:blipFill>
          <a:blip r:embed="rId3">
            <a:alphaModFix/>
          </a:blip>
          <a:stretch>
            <a:fillRect/>
          </a:stretch>
        </p:blipFill>
        <p:spPr>
          <a:xfrm>
            <a:off x="4712450" y="1068425"/>
            <a:ext cx="4353698" cy="3500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9" name="Shape 439"/>
        <p:cNvGrpSpPr/>
        <p:nvPr/>
      </p:nvGrpSpPr>
      <p:grpSpPr>
        <a:xfrm>
          <a:off x="0" y="0"/>
          <a:ext cx="0" cy="0"/>
          <a:chOff x="0" y="0"/>
          <a:chExt cx="0" cy="0"/>
        </a:xfrm>
      </p:grpSpPr>
      <p:sp>
        <p:nvSpPr>
          <p:cNvPr id="440" name="Google Shape;440;p55"/>
          <p:cNvSpPr txBox="1"/>
          <p:nvPr>
            <p:ph type="title"/>
          </p:nvPr>
        </p:nvSpPr>
        <p:spPr>
          <a:xfrm>
            <a:off x="237425" y="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GIC extreme values ‘by events’ into GEV model         </a:t>
            </a:r>
            <a:r>
              <a:rPr lang="en" sz="2222"/>
              <a:t>(Extract the maximum value from each event)</a:t>
            </a:r>
            <a:endParaRPr/>
          </a:p>
        </p:txBody>
      </p:sp>
      <p:sp>
        <p:nvSpPr>
          <p:cNvPr id="441" name="Google Shape;441;p55"/>
          <p:cNvSpPr txBox="1"/>
          <p:nvPr>
            <p:ph idx="1" type="body"/>
          </p:nvPr>
        </p:nvSpPr>
        <p:spPr>
          <a:xfrm>
            <a:off x="311700" y="992775"/>
            <a:ext cx="3427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Return value of 1-100 years             = </a:t>
            </a:r>
            <a:r>
              <a:rPr b="1" lang="en"/>
              <a:t>5098.62 amp (Too high)</a:t>
            </a:r>
            <a:endParaRPr b="1"/>
          </a:p>
          <a:p>
            <a:pPr indent="0" lvl="0" marL="0" rtl="0" algn="l">
              <a:spcBef>
                <a:spcPts val="1200"/>
              </a:spcBef>
              <a:spcAft>
                <a:spcPts val="0"/>
              </a:spcAft>
              <a:buNone/>
            </a:pPr>
            <a:r>
              <a:rPr lang="en"/>
              <a:t>Issues:</a:t>
            </a:r>
            <a:endParaRPr/>
          </a:p>
          <a:p>
            <a:pPr indent="0" lvl="0" marL="0" rtl="0" algn="l">
              <a:spcBef>
                <a:spcPts val="1200"/>
              </a:spcBef>
              <a:spcAft>
                <a:spcPts val="1200"/>
              </a:spcAft>
              <a:buClr>
                <a:schemeClr val="dk2"/>
              </a:buClr>
              <a:buSzPts val="1100"/>
              <a:buFont typeface="Arial"/>
              <a:buNone/>
            </a:pPr>
            <a:r>
              <a:rPr lang="en"/>
              <a:t>After we extracting maximum values from each events, the </a:t>
            </a:r>
            <a:r>
              <a:rPr lang="en">
                <a:solidFill>
                  <a:srgbClr val="0000FF"/>
                </a:solidFill>
              </a:rPr>
              <a:t>number of data is too small</a:t>
            </a:r>
            <a:r>
              <a:rPr lang="en"/>
              <a:t> ( only 15 data). </a:t>
            </a:r>
            <a:endParaRPr b="1"/>
          </a:p>
        </p:txBody>
      </p:sp>
      <p:pic>
        <p:nvPicPr>
          <p:cNvPr id="442" name="Google Shape;442;p55"/>
          <p:cNvPicPr preferRelativeResize="0"/>
          <p:nvPr/>
        </p:nvPicPr>
        <p:blipFill>
          <a:blip r:embed="rId3">
            <a:alphaModFix/>
          </a:blip>
          <a:stretch>
            <a:fillRect/>
          </a:stretch>
        </p:blipFill>
        <p:spPr>
          <a:xfrm>
            <a:off x="3739096" y="992771"/>
            <a:ext cx="5226354" cy="3486400"/>
          </a:xfrm>
          <a:prstGeom prst="rect">
            <a:avLst/>
          </a:prstGeom>
          <a:noFill/>
          <a:ln>
            <a:noFill/>
          </a:ln>
        </p:spPr>
      </p:pic>
      <p:pic>
        <p:nvPicPr>
          <p:cNvPr id="443" name="Google Shape;443;p55"/>
          <p:cNvPicPr preferRelativeResize="0"/>
          <p:nvPr/>
        </p:nvPicPr>
        <p:blipFill>
          <a:blip r:embed="rId4">
            <a:alphaModFix/>
          </a:blip>
          <a:stretch>
            <a:fillRect/>
          </a:stretch>
        </p:blipFill>
        <p:spPr>
          <a:xfrm>
            <a:off x="3739200" y="919244"/>
            <a:ext cx="5328399" cy="35651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7" name="Shape 447"/>
        <p:cNvGrpSpPr/>
        <p:nvPr/>
      </p:nvGrpSpPr>
      <p:grpSpPr>
        <a:xfrm>
          <a:off x="0" y="0"/>
          <a:ext cx="0" cy="0"/>
          <a:chOff x="0" y="0"/>
          <a:chExt cx="0" cy="0"/>
        </a:xfrm>
      </p:grpSpPr>
      <p:sp>
        <p:nvSpPr>
          <p:cNvPr id="448" name="Google Shape;448;p56"/>
          <p:cNvSpPr txBox="1"/>
          <p:nvPr>
            <p:ph type="title"/>
          </p:nvPr>
        </p:nvSpPr>
        <p:spPr>
          <a:xfrm>
            <a:off x="311700" y="1200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GIC extreme values ‘setting threshold’ into GEV model  </a:t>
            </a:r>
            <a:r>
              <a:rPr lang="en" sz="2222"/>
              <a:t>(Set a threshold of GIC value in general GIC EV dataset)</a:t>
            </a:r>
            <a:endParaRPr/>
          </a:p>
          <a:p>
            <a:pPr indent="0" lvl="0" marL="0" rtl="0" algn="l">
              <a:spcBef>
                <a:spcPts val="0"/>
              </a:spcBef>
              <a:spcAft>
                <a:spcPts val="0"/>
              </a:spcAft>
              <a:buNone/>
            </a:pPr>
            <a:r>
              <a:t/>
            </a:r>
            <a:endParaRPr/>
          </a:p>
        </p:txBody>
      </p:sp>
      <p:sp>
        <p:nvSpPr>
          <p:cNvPr id="449" name="Google Shape;449;p56"/>
          <p:cNvSpPr txBox="1"/>
          <p:nvPr>
            <p:ph idx="1" type="body"/>
          </p:nvPr>
        </p:nvSpPr>
        <p:spPr>
          <a:xfrm>
            <a:off x="311700" y="1152475"/>
            <a:ext cx="39411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Return value of 1-100 years                         = </a:t>
            </a:r>
            <a:r>
              <a:rPr b="1" lang="en"/>
              <a:t>700.73 amp</a:t>
            </a:r>
            <a:endParaRPr/>
          </a:p>
          <a:p>
            <a:pPr indent="0" lvl="0" marL="0" rtl="0" algn="l">
              <a:spcBef>
                <a:spcPts val="1200"/>
              </a:spcBef>
              <a:spcAft>
                <a:spcPts val="0"/>
              </a:spcAft>
              <a:buNone/>
            </a:pPr>
            <a:r>
              <a:rPr lang="en"/>
              <a:t>We set a threshold value </a:t>
            </a:r>
            <a:r>
              <a:rPr lang="en" u="sng"/>
              <a:t>15amp</a:t>
            </a:r>
            <a:r>
              <a:rPr lang="en"/>
              <a:t> to our general GIC EV to filter out those low current values.</a:t>
            </a:r>
            <a:endParaRPr/>
          </a:p>
          <a:p>
            <a:pPr indent="0" lvl="0" marL="0" rtl="0" algn="l">
              <a:spcBef>
                <a:spcPts val="1200"/>
              </a:spcBef>
              <a:spcAft>
                <a:spcPts val="0"/>
              </a:spcAft>
              <a:buNone/>
            </a:pPr>
            <a:r>
              <a:rPr lang="en"/>
              <a:t>Issues:</a:t>
            </a:r>
            <a:endParaRPr/>
          </a:p>
          <a:p>
            <a:pPr indent="0" lvl="0" marL="0" rtl="0" algn="l">
              <a:spcBef>
                <a:spcPts val="1200"/>
              </a:spcBef>
              <a:spcAft>
                <a:spcPts val="0"/>
              </a:spcAft>
              <a:buNone/>
            </a:pPr>
            <a:r>
              <a:rPr lang="en"/>
              <a:t>The </a:t>
            </a:r>
            <a:r>
              <a:rPr lang="en">
                <a:solidFill>
                  <a:srgbClr val="0000FF"/>
                </a:solidFill>
              </a:rPr>
              <a:t>threshold</a:t>
            </a:r>
            <a:r>
              <a:rPr lang="en"/>
              <a:t> value would </a:t>
            </a:r>
            <a:r>
              <a:rPr lang="en">
                <a:solidFill>
                  <a:srgbClr val="0000FF"/>
                </a:solidFill>
              </a:rPr>
              <a:t>strongly affect</a:t>
            </a:r>
            <a:r>
              <a:rPr lang="en"/>
              <a:t> the 1-100 yrs return value. </a:t>
            </a:r>
            <a:endParaRPr/>
          </a:p>
          <a:p>
            <a:pPr indent="0" lvl="0" marL="0" rtl="0" algn="l">
              <a:spcBef>
                <a:spcPts val="1200"/>
              </a:spcBef>
              <a:spcAft>
                <a:spcPts val="0"/>
              </a:spcAft>
              <a:buNone/>
            </a:pPr>
            <a:r>
              <a:rPr lang="en"/>
              <a:t>Ex. thres = 20 =&gt; 1280amp</a:t>
            </a:r>
            <a:endParaRPr/>
          </a:p>
          <a:p>
            <a:pPr indent="0" lvl="0" marL="0" rtl="0" algn="l">
              <a:spcBef>
                <a:spcPts val="1200"/>
              </a:spcBef>
              <a:spcAft>
                <a:spcPts val="1200"/>
              </a:spcAft>
              <a:buClr>
                <a:schemeClr val="dk2"/>
              </a:buClr>
              <a:buSzPts val="1100"/>
              <a:buFont typeface="Arial"/>
              <a:buNone/>
            </a:pPr>
            <a:r>
              <a:t/>
            </a:r>
            <a:endParaRPr/>
          </a:p>
        </p:txBody>
      </p:sp>
      <p:pic>
        <p:nvPicPr>
          <p:cNvPr id="450" name="Google Shape;450;p56"/>
          <p:cNvPicPr preferRelativeResize="0"/>
          <p:nvPr/>
        </p:nvPicPr>
        <p:blipFill>
          <a:blip r:embed="rId3">
            <a:alphaModFix/>
          </a:blip>
          <a:stretch>
            <a:fillRect/>
          </a:stretch>
        </p:blipFill>
        <p:spPr>
          <a:xfrm>
            <a:off x="4252676" y="1152483"/>
            <a:ext cx="4579626" cy="368347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4" name="Shape 454"/>
        <p:cNvGrpSpPr/>
        <p:nvPr/>
      </p:nvGrpSpPr>
      <p:grpSpPr>
        <a:xfrm>
          <a:off x="0" y="0"/>
          <a:ext cx="0" cy="0"/>
          <a:chOff x="0" y="0"/>
          <a:chExt cx="0" cy="0"/>
        </a:xfrm>
      </p:grpSpPr>
      <p:sp>
        <p:nvSpPr>
          <p:cNvPr id="455" name="Google Shape;455;p57"/>
          <p:cNvSpPr txBox="1"/>
          <p:nvPr>
            <p:ph type="title"/>
          </p:nvPr>
        </p:nvSpPr>
        <p:spPr>
          <a:xfrm>
            <a:off x="228125" y="254225"/>
            <a:ext cx="37560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The return level is sensitive to ‘threshold value’</a:t>
            </a:r>
            <a:endParaRPr sz="2000"/>
          </a:p>
        </p:txBody>
      </p:sp>
      <p:graphicFrame>
        <p:nvGraphicFramePr>
          <p:cNvPr id="456" name="Google Shape;456;p57"/>
          <p:cNvGraphicFramePr/>
          <p:nvPr/>
        </p:nvGraphicFramePr>
        <p:xfrm>
          <a:off x="4067625" y="39000"/>
          <a:ext cx="3000000" cy="3000000"/>
        </p:xfrm>
        <a:graphic>
          <a:graphicData uri="http://schemas.openxmlformats.org/drawingml/2006/table">
            <a:tbl>
              <a:tblPr>
                <a:noFill/>
                <a:tableStyleId>{599AD550-1F68-4905-989B-A67338FEA8C0}</a:tableStyleId>
              </a:tblPr>
              <a:tblGrid>
                <a:gridCol w="1718875"/>
                <a:gridCol w="1718875"/>
                <a:gridCol w="1638625"/>
              </a:tblGrid>
              <a:tr h="377150">
                <a:tc>
                  <a:txBody>
                    <a:bodyPr/>
                    <a:lstStyle/>
                    <a:p>
                      <a:pPr indent="0" lvl="0" marL="0" rtl="0" algn="ctr">
                        <a:spcBef>
                          <a:spcPts val="0"/>
                        </a:spcBef>
                        <a:spcAft>
                          <a:spcPts val="0"/>
                        </a:spcAft>
                        <a:buNone/>
                      </a:pPr>
                      <a:r>
                        <a:rPr lang="en"/>
                        <a:t>Threshold value &lt;c</a:t>
                      </a:r>
                      <a:endParaRPr/>
                    </a:p>
                  </a:txBody>
                  <a:tcPr marT="91425" marB="91425" marR="91425" marL="91425"/>
                </a:tc>
                <a:tc>
                  <a:txBody>
                    <a:bodyPr/>
                    <a:lstStyle/>
                    <a:p>
                      <a:pPr indent="0" lvl="0" marL="0" rtl="0" algn="ctr">
                        <a:spcBef>
                          <a:spcPts val="0"/>
                        </a:spcBef>
                        <a:spcAft>
                          <a:spcPts val="0"/>
                        </a:spcAft>
                        <a:buNone/>
                      </a:pPr>
                      <a:r>
                        <a:rPr lang="en"/>
                        <a:t>Return 1-100 ys value (amp)</a:t>
                      </a:r>
                      <a:endParaRPr/>
                    </a:p>
                  </a:txBody>
                  <a:tcPr marT="91425" marB="91425" marR="91425" marL="91425"/>
                </a:tc>
                <a:tc>
                  <a:txBody>
                    <a:bodyPr/>
                    <a:lstStyle/>
                    <a:p>
                      <a:pPr indent="0" lvl="0" marL="0" rtl="0" algn="ctr">
                        <a:spcBef>
                          <a:spcPts val="0"/>
                        </a:spcBef>
                        <a:spcAft>
                          <a:spcPts val="0"/>
                        </a:spcAft>
                        <a:buNone/>
                      </a:pPr>
                      <a:r>
                        <a:rPr lang="en"/>
                        <a:t>Num of data</a:t>
                      </a:r>
                      <a:endParaRPr/>
                    </a:p>
                  </a:txBody>
                  <a:tcPr marT="91425" marB="91425" marR="91425" marL="91425"/>
                </a:tc>
              </a:tr>
              <a:tr h="377150">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282.45 </a:t>
                      </a:r>
                      <a:endParaRPr/>
                    </a:p>
                  </a:txBody>
                  <a:tcPr marT="91425" marB="91425" marR="91425" marL="91425"/>
                </a:tc>
                <a:tc>
                  <a:txBody>
                    <a:bodyPr/>
                    <a:lstStyle/>
                    <a:p>
                      <a:pPr indent="0" lvl="0" marL="0" rtl="0" algn="ctr">
                        <a:spcBef>
                          <a:spcPts val="0"/>
                        </a:spcBef>
                        <a:spcAft>
                          <a:spcPts val="0"/>
                        </a:spcAft>
                        <a:buNone/>
                      </a:pPr>
                      <a:r>
                        <a:rPr lang="en"/>
                        <a:t>268</a:t>
                      </a:r>
                      <a:endParaRPr/>
                    </a:p>
                  </a:txBody>
                  <a:tcPr marT="91425" marB="91425" marR="91425" marL="91425"/>
                </a:tc>
              </a:tr>
              <a:tr h="377150">
                <a:tc>
                  <a:txBody>
                    <a:bodyPr/>
                    <a:lstStyle/>
                    <a:p>
                      <a:pPr indent="0" lvl="0" marL="0" rtl="0" algn="ctr">
                        <a:spcBef>
                          <a:spcPts val="0"/>
                        </a:spcBef>
                        <a:spcAft>
                          <a:spcPts val="0"/>
                        </a:spcAft>
                        <a:buNone/>
                      </a:pPr>
                      <a:r>
                        <a:rPr lang="en"/>
                        <a:t>11</a:t>
                      </a:r>
                      <a:endParaRPr/>
                    </a:p>
                  </a:txBody>
                  <a:tcPr marT="91425" marB="91425" marR="91425" marL="91425"/>
                </a:tc>
                <a:tc>
                  <a:txBody>
                    <a:bodyPr/>
                    <a:lstStyle/>
                    <a:p>
                      <a:pPr indent="0" lvl="0" marL="0" rtl="0" algn="ctr">
                        <a:spcBef>
                          <a:spcPts val="0"/>
                        </a:spcBef>
                        <a:spcAft>
                          <a:spcPts val="0"/>
                        </a:spcAft>
                        <a:buNone/>
                      </a:pPr>
                      <a:r>
                        <a:rPr lang="en"/>
                        <a:t>299.01</a:t>
                      </a:r>
                      <a:endParaRPr/>
                    </a:p>
                  </a:txBody>
                  <a:tcPr marT="91425" marB="91425" marR="91425" marL="91425"/>
                </a:tc>
                <a:tc>
                  <a:txBody>
                    <a:bodyPr/>
                    <a:lstStyle/>
                    <a:p>
                      <a:pPr indent="0" lvl="0" marL="0" rtl="0" algn="ctr">
                        <a:spcBef>
                          <a:spcPts val="0"/>
                        </a:spcBef>
                        <a:spcAft>
                          <a:spcPts val="0"/>
                        </a:spcAft>
                        <a:buNone/>
                      </a:pPr>
                      <a:r>
                        <a:rPr lang="en"/>
                        <a:t>224</a:t>
                      </a:r>
                      <a:endParaRPr/>
                    </a:p>
                  </a:txBody>
                  <a:tcPr marT="91425" marB="91425" marR="91425" marL="91425"/>
                </a:tc>
              </a:tr>
              <a:tr h="377150">
                <a:tc>
                  <a:txBody>
                    <a:bodyPr/>
                    <a:lstStyle/>
                    <a:p>
                      <a:pPr indent="0" lvl="0" marL="0" rtl="0" algn="ctr">
                        <a:spcBef>
                          <a:spcPts val="0"/>
                        </a:spcBef>
                        <a:spcAft>
                          <a:spcPts val="0"/>
                        </a:spcAft>
                        <a:buNone/>
                      </a:pPr>
                      <a:r>
                        <a:rPr lang="en"/>
                        <a:t>12</a:t>
                      </a:r>
                      <a:endParaRPr/>
                    </a:p>
                  </a:txBody>
                  <a:tcPr marT="91425" marB="91425" marR="91425" marL="91425"/>
                </a:tc>
                <a:tc>
                  <a:txBody>
                    <a:bodyPr/>
                    <a:lstStyle/>
                    <a:p>
                      <a:pPr indent="0" lvl="0" marL="0" rtl="0" algn="ctr">
                        <a:spcBef>
                          <a:spcPts val="0"/>
                        </a:spcBef>
                        <a:spcAft>
                          <a:spcPts val="0"/>
                        </a:spcAft>
                        <a:buNone/>
                      </a:pPr>
                      <a:r>
                        <a:rPr lang="en"/>
                        <a:t>400.92</a:t>
                      </a:r>
                      <a:endParaRPr/>
                    </a:p>
                  </a:txBody>
                  <a:tcPr marT="91425" marB="91425" marR="91425" marL="91425"/>
                </a:tc>
                <a:tc>
                  <a:txBody>
                    <a:bodyPr/>
                    <a:lstStyle/>
                    <a:p>
                      <a:pPr indent="0" lvl="0" marL="0" rtl="0" algn="ctr">
                        <a:spcBef>
                          <a:spcPts val="0"/>
                        </a:spcBef>
                        <a:spcAft>
                          <a:spcPts val="0"/>
                        </a:spcAft>
                        <a:buNone/>
                      </a:pPr>
                      <a:r>
                        <a:rPr lang="en"/>
                        <a:t>197</a:t>
                      </a:r>
                      <a:endParaRPr/>
                    </a:p>
                  </a:txBody>
                  <a:tcPr marT="91425" marB="91425" marR="91425" marL="91425"/>
                </a:tc>
              </a:tr>
              <a:tr h="377150">
                <a:tc>
                  <a:txBody>
                    <a:bodyPr/>
                    <a:lstStyle/>
                    <a:p>
                      <a:pPr indent="0" lvl="0" marL="0" rtl="0" algn="ctr">
                        <a:spcBef>
                          <a:spcPts val="0"/>
                        </a:spcBef>
                        <a:spcAft>
                          <a:spcPts val="0"/>
                        </a:spcAft>
                        <a:buNone/>
                      </a:pPr>
                      <a:r>
                        <a:rPr lang="en"/>
                        <a:t>13</a:t>
                      </a:r>
                      <a:endParaRPr/>
                    </a:p>
                  </a:txBody>
                  <a:tcPr marT="91425" marB="91425" marR="91425" marL="91425"/>
                </a:tc>
                <a:tc>
                  <a:txBody>
                    <a:bodyPr/>
                    <a:lstStyle/>
                    <a:p>
                      <a:pPr indent="0" lvl="0" marL="0" rtl="0" algn="ctr">
                        <a:spcBef>
                          <a:spcPts val="0"/>
                        </a:spcBef>
                        <a:spcAft>
                          <a:spcPts val="0"/>
                        </a:spcAft>
                        <a:buNone/>
                      </a:pPr>
                      <a:r>
                        <a:rPr lang="en"/>
                        <a:t>461.74</a:t>
                      </a:r>
                      <a:endParaRPr/>
                    </a:p>
                  </a:txBody>
                  <a:tcPr marT="91425" marB="91425" marR="91425" marL="91425"/>
                </a:tc>
                <a:tc>
                  <a:txBody>
                    <a:bodyPr/>
                    <a:lstStyle/>
                    <a:p>
                      <a:pPr indent="0" lvl="0" marL="0" rtl="0" algn="ctr">
                        <a:spcBef>
                          <a:spcPts val="0"/>
                        </a:spcBef>
                        <a:spcAft>
                          <a:spcPts val="0"/>
                        </a:spcAft>
                        <a:buNone/>
                      </a:pPr>
                      <a:r>
                        <a:rPr lang="en"/>
                        <a:t>170</a:t>
                      </a:r>
                      <a:endParaRPr/>
                    </a:p>
                  </a:txBody>
                  <a:tcPr marT="91425" marB="91425" marR="91425" marL="91425"/>
                </a:tc>
              </a:tr>
              <a:tr h="377150">
                <a:tc>
                  <a:txBody>
                    <a:bodyPr/>
                    <a:lstStyle/>
                    <a:p>
                      <a:pPr indent="0" lvl="0" marL="0" rtl="0" algn="ctr">
                        <a:spcBef>
                          <a:spcPts val="0"/>
                        </a:spcBef>
                        <a:spcAft>
                          <a:spcPts val="0"/>
                        </a:spcAft>
                        <a:buNone/>
                      </a:pPr>
                      <a:r>
                        <a:rPr lang="en"/>
                        <a:t>14</a:t>
                      </a:r>
                      <a:endParaRPr/>
                    </a:p>
                  </a:txBody>
                  <a:tcPr marT="91425" marB="91425" marR="91425" marL="91425"/>
                </a:tc>
                <a:tc>
                  <a:txBody>
                    <a:bodyPr/>
                    <a:lstStyle/>
                    <a:p>
                      <a:pPr indent="0" lvl="0" marL="0" rtl="0" algn="ctr">
                        <a:spcBef>
                          <a:spcPts val="0"/>
                        </a:spcBef>
                        <a:spcAft>
                          <a:spcPts val="0"/>
                        </a:spcAft>
                        <a:buNone/>
                      </a:pPr>
                      <a:r>
                        <a:rPr lang="en"/>
                        <a:t>520.63</a:t>
                      </a:r>
                      <a:endParaRPr/>
                    </a:p>
                  </a:txBody>
                  <a:tcPr marT="91425" marB="91425" marR="91425" marL="91425"/>
                </a:tc>
                <a:tc>
                  <a:txBody>
                    <a:bodyPr/>
                    <a:lstStyle/>
                    <a:p>
                      <a:pPr indent="0" lvl="0" marL="0" rtl="0" algn="ctr">
                        <a:spcBef>
                          <a:spcPts val="0"/>
                        </a:spcBef>
                        <a:spcAft>
                          <a:spcPts val="0"/>
                        </a:spcAft>
                        <a:buNone/>
                      </a:pPr>
                      <a:r>
                        <a:rPr lang="en"/>
                        <a:t>144</a:t>
                      </a:r>
                      <a:endParaRPr/>
                    </a:p>
                  </a:txBody>
                  <a:tcPr marT="91425" marB="91425" marR="91425" marL="91425"/>
                </a:tc>
              </a:tr>
              <a:tr h="377150">
                <a:tc>
                  <a:txBody>
                    <a:bodyPr/>
                    <a:lstStyle/>
                    <a:p>
                      <a:pPr indent="0" lvl="0" marL="0" rtl="0" algn="ctr">
                        <a:spcBef>
                          <a:spcPts val="0"/>
                        </a:spcBef>
                        <a:spcAft>
                          <a:spcPts val="0"/>
                        </a:spcAft>
                        <a:buNone/>
                      </a:pPr>
                      <a:r>
                        <a:rPr lang="en"/>
                        <a:t>15</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700.72</a:t>
                      </a:r>
                      <a:endParaRPr/>
                    </a:p>
                  </a:txBody>
                  <a:tcPr marT="91425" marB="91425" marR="91425" marL="91425">
                    <a:solidFill>
                      <a:srgbClr val="C9DAF8"/>
                    </a:solidFill>
                  </a:tcPr>
                </a:tc>
                <a:tc>
                  <a:txBody>
                    <a:bodyPr/>
                    <a:lstStyle/>
                    <a:p>
                      <a:pPr indent="0" lvl="0" marL="0" rtl="0" algn="ctr">
                        <a:spcBef>
                          <a:spcPts val="0"/>
                        </a:spcBef>
                        <a:spcAft>
                          <a:spcPts val="0"/>
                        </a:spcAft>
                        <a:buNone/>
                      </a:pPr>
                      <a:r>
                        <a:rPr lang="en"/>
                        <a:t>130</a:t>
                      </a:r>
                      <a:endParaRPr/>
                    </a:p>
                  </a:txBody>
                  <a:tcPr marT="91425" marB="91425" marR="91425" marL="91425">
                    <a:solidFill>
                      <a:srgbClr val="C9DAF8"/>
                    </a:solidFill>
                  </a:tcPr>
                </a:tc>
              </a:tr>
              <a:tr h="377150">
                <a:tc>
                  <a:txBody>
                    <a:bodyPr/>
                    <a:lstStyle/>
                    <a:p>
                      <a:pPr indent="0" lvl="0" marL="0" rtl="0" algn="ctr">
                        <a:spcBef>
                          <a:spcPts val="0"/>
                        </a:spcBef>
                        <a:spcAft>
                          <a:spcPts val="0"/>
                        </a:spcAft>
                        <a:buNone/>
                      </a:pPr>
                      <a:r>
                        <a:rPr lang="en"/>
                        <a:t>16</a:t>
                      </a:r>
                      <a:endParaRPr/>
                    </a:p>
                  </a:txBody>
                  <a:tcPr marT="91425" marB="91425" marR="91425" marL="91425"/>
                </a:tc>
                <a:tc>
                  <a:txBody>
                    <a:bodyPr/>
                    <a:lstStyle/>
                    <a:p>
                      <a:pPr indent="0" lvl="0" marL="0" rtl="0" algn="ctr">
                        <a:spcBef>
                          <a:spcPts val="0"/>
                        </a:spcBef>
                        <a:spcAft>
                          <a:spcPts val="0"/>
                        </a:spcAft>
                        <a:buNone/>
                      </a:pPr>
                      <a:r>
                        <a:rPr lang="en"/>
                        <a:t>873.84</a:t>
                      </a:r>
                      <a:endParaRPr/>
                    </a:p>
                  </a:txBody>
                  <a:tcPr marT="91425" marB="91425" marR="91425" marL="91425"/>
                </a:tc>
                <a:tc>
                  <a:txBody>
                    <a:bodyPr/>
                    <a:lstStyle/>
                    <a:p>
                      <a:pPr indent="0" lvl="0" marL="0" rtl="0" algn="ctr">
                        <a:spcBef>
                          <a:spcPts val="0"/>
                        </a:spcBef>
                        <a:spcAft>
                          <a:spcPts val="0"/>
                        </a:spcAft>
                        <a:buNone/>
                      </a:pPr>
                      <a:r>
                        <a:rPr lang="en"/>
                        <a:t>114</a:t>
                      </a:r>
                      <a:endParaRPr/>
                    </a:p>
                  </a:txBody>
                  <a:tcPr marT="91425" marB="91425" marR="91425" marL="91425"/>
                </a:tc>
              </a:tr>
              <a:tr h="377150">
                <a:tc>
                  <a:txBody>
                    <a:bodyPr/>
                    <a:lstStyle/>
                    <a:p>
                      <a:pPr indent="0" lvl="0" marL="0" rtl="0" algn="ctr">
                        <a:spcBef>
                          <a:spcPts val="0"/>
                        </a:spcBef>
                        <a:spcAft>
                          <a:spcPts val="0"/>
                        </a:spcAft>
                        <a:buNone/>
                      </a:pPr>
                      <a:r>
                        <a:rPr lang="en"/>
                        <a:t>17</a:t>
                      </a:r>
                      <a:endParaRPr/>
                    </a:p>
                  </a:txBody>
                  <a:tcPr marT="91425" marB="91425" marR="91425" marL="91425"/>
                </a:tc>
                <a:tc>
                  <a:txBody>
                    <a:bodyPr/>
                    <a:lstStyle/>
                    <a:p>
                      <a:pPr indent="0" lvl="0" marL="0" rtl="0" algn="ctr">
                        <a:spcBef>
                          <a:spcPts val="0"/>
                        </a:spcBef>
                        <a:spcAft>
                          <a:spcPts val="0"/>
                        </a:spcAft>
                        <a:buNone/>
                      </a:pPr>
                      <a:r>
                        <a:rPr lang="en"/>
                        <a:t>967.1</a:t>
                      </a:r>
                      <a:endParaRPr/>
                    </a:p>
                  </a:txBody>
                  <a:tcPr marT="91425" marB="91425" marR="91425" marL="91425"/>
                </a:tc>
                <a:tc>
                  <a:txBody>
                    <a:bodyPr/>
                    <a:lstStyle/>
                    <a:p>
                      <a:pPr indent="0" lvl="0" marL="0" rtl="0" algn="ctr">
                        <a:spcBef>
                          <a:spcPts val="0"/>
                        </a:spcBef>
                        <a:spcAft>
                          <a:spcPts val="0"/>
                        </a:spcAft>
                        <a:buNone/>
                      </a:pPr>
                      <a:r>
                        <a:rPr lang="en"/>
                        <a:t>100</a:t>
                      </a:r>
                      <a:endParaRPr/>
                    </a:p>
                  </a:txBody>
                  <a:tcPr marT="91425" marB="91425" marR="91425" marL="91425"/>
                </a:tc>
              </a:tr>
              <a:tr h="377150">
                <a:tc>
                  <a:txBody>
                    <a:bodyPr/>
                    <a:lstStyle/>
                    <a:p>
                      <a:pPr indent="0" lvl="0" marL="0" rtl="0" algn="ctr">
                        <a:spcBef>
                          <a:spcPts val="0"/>
                        </a:spcBef>
                        <a:spcAft>
                          <a:spcPts val="0"/>
                        </a:spcAft>
                        <a:buNone/>
                      </a:pPr>
                      <a:r>
                        <a:rPr lang="en"/>
                        <a:t>18</a:t>
                      </a:r>
                      <a:endParaRPr/>
                    </a:p>
                  </a:txBody>
                  <a:tcPr marT="91425" marB="91425" marR="91425" marL="91425"/>
                </a:tc>
                <a:tc>
                  <a:txBody>
                    <a:bodyPr/>
                    <a:lstStyle/>
                    <a:p>
                      <a:pPr indent="0" lvl="0" marL="0" rtl="0" algn="ctr">
                        <a:spcBef>
                          <a:spcPts val="0"/>
                        </a:spcBef>
                        <a:spcAft>
                          <a:spcPts val="0"/>
                        </a:spcAft>
                        <a:buNone/>
                      </a:pPr>
                      <a:r>
                        <a:rPr lang="en"/>
                        <a:t>1102.81</a:t>
                      </a:r>
                      <a:endParaRPr/>
                    </a:p>
                  </a:txBody>
                  <a:tcPr marT="91425" marB="91425" marR="91425" marL="91425"/>
                </a:tc>
                <a:tc>
                  <a:txBody>
                    <a:bodyPr/>
                    <a:lstStyle/>
                    <a:p>
                      <a:pPr indent="0" lvl="0" marL="0" rtl="0" algn="ctr">
                        <a:spcBef>
                          <a:spcPts val="0"/>
                        </a:spcBef>
                        <a:spcAft>
                          <a:spcPts val="0"/>
                        </a:spcAft>
                        <a:buNone/>
                      </a:pPr>
                      <a:r>
                        <a:rPr lang="en"/>
                        <a:t>89</a:t>
                      </a:r>
                      <a:endParaRPr/>
                    </a:p>
                  </a:txBody>
                  <a:tcPr marT="91425" marB="91425" marR="91425" marL="91425"/>
                </a:tc>
              </a:tr>
              <a:tr h="377150">
                <a:tc>
                  <a:txBody>
                    <a:bodyPr/>
                    <a:lstStyle/>
                    <a:p>
                      <a:pPr indent="0" lvl="0" marL="0" rtl="0" algn="ctr">
                        <a:spcBef>
                          <a:spcPts val="0"/>
                        </a:spcBef>
                        <a:spcAft>
                          <a:spcPts val="0"/>
                        </a:spcAft>
                        <a:buNone/>
                      </a:pPr>
                      <a:r>
                        <a:rPr lang="en"/>
                        <a:t>19</a:t>
                      </a:r>
                      <a:endParaRPr/>
                    </a:p>
                  </a:txBody>
                  <a:tcPr marT="91425" marB="91425" marR="91425" marL="91425"/>
                </a:tc>
                <a:tc>
                  <a:txBody>
                    <a:bodyPr/>
                    <a:lstStyle/>
                    <a:p>
                      <a:pPr indent="0" lvl="0" marL="0" rtl="0" algn="ctr">
                        <a:spcBef>
                          <a:spcPts val="0"/>
                        </a:spcBef>
                        <a:spcAft>
                          <a:spcPts val="0"/>
                        </a:spcAft>
                        <a:buNone/>
                      </a:pPr>
                      <a:r>
                        <a:rPr lang="en"/>
                        <a:t>1565.76</a:t>
                      </a:r>
                      <a:endParaRPr/>
                    </a:p>
                  </a:txBody>
                  <a:tcPr marT="91425" marB="91425" marR="91425" marL="91425"/>
                </a:tc>
                <a:tc>
                  <a:txBody>
                    <a:bodyPr/>
                    <a:lstStyle/>
                    <a:p>
                      <a:pPr indent="0" lvl="0" marL="0" rtl="0" algn="ctr">
                        <a:spcBef>
                          <a:spcPts val="0"/>
                        </a:spcBef>
                        <a:spcAft>
                          <a:spcPts val="0"/>
                        </a:spcAft>
                        <a:buNone/>
                      </a:pPr>
                      <a:r>
                        <a:rPr lang="en"/>
                        <a:t>83</a:t>
                      </a:r>
                      <a:endParaRPr/>
                    </a:p>
                  </a:txBody>
                  <a:tcPr marT="91425" marB="91425" marR="91425" marL="91425"/>
                </a:tc>
              </a:tr>
              <a:tr h="377150">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1336.3</a:t>
                      </a:r>
                      <a:endParaRPr/>
                    </a:p>
                  </a:txBody>
                  <a:tcPr marT="91425" marB="91425" marR="91425" marL="91425"/>
                </a:tc>
                <a:tc>
                  <a:txBody>
                    <a:bodyPr/>
                    <a:lstStyle/>
                    <a:p>
                      <a:pPr indent="0" lvl="0" marL="0" rtl="0" algn="ctr">
                        <a:spcBef>
                          <a:spcPts val="0"/>
                        </a:spcBef>
                        <a:spcAft>
                          <a:spcPts val="0"/>
                        </a:spcAft>
                        <a:buNone/>
                      </a:pPr>
                      <a:r>
                        <a:rPr lang="en"/>
                        <a:t>73</a:t>
                      </a:r>
                      <a:endParaRPr/>
                    </a:p>
                  </a:txBody>
                  <a:tcPr marT="91425" marB="91425" marR="91425" marL="91425"/>
                </a:tc>
              </a:tr>
            </a:tbl>
          </a:graphicData>
        </a:graphic>
      </p:graphicFrame>
      <p:sp>
        <p:nvSpPr>
          <p:cNvPr id="457" name="Google Shape;457;p57"/>
          <p:cNvSpPr txBox="1"/>
          <p:nvPr>
            <p:ph idx="1" type="body"/>
          </p:nvPr>
        </p:nvSpPr>
        <p:spPr>
          <a:xfrm>
            <a:off x="274575" y="1044750"/>
            <a:ext cx="37560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Return value of 1-100 years                          = </a:t>
            </a:r>
            <a:r>
              <a:rPr b="1" lang="en"/>
              <a:t>700.73 amp</a:t>
            </a:r>
            <a:endParaRPr/>
          </a:p>
          <a:p>
            <a:pPr indent="0" lvl="0" marL="0" rtl="0" algn="l">
              <a:spcBef>
                <a:spcPts val="1200"/>
              </a:spcBef>
              <a:spcAft>
                <a:spcPts val="0"/>
              </a:spcAft>
              <a:buNone/>
            </a:pPr>
            <a:r>
              <a:rPr lang="en"/>
              <a:t>We set a threshold value </a:t>
            </a:r>
            <a:r>
              <a:rPr lang="en" u="sng"/>
              <a:t>15amp</a:t>
            </a:r>
            <a:r>
              <a:rPr lang="en"/>
              <a:t> to our general GIC EV to filter out those low current values.</a:t>
            </a:r>
            <a:endParaRPr/>
          </a:p>
          <a:p>
            <a:pPr indent="0" lvl="0" marL="0" rtl="0" algn="l">
              <a:spcBef>
                <a:spcPts val="1200"/>
              </a:spcBef>
              <a:spcAft>
                <a:spcPts val="0"/>
              </a:spcAft>
              <a:buNone/>
            </a:pPr>
            <a:r>
              <a:rPr lang="en"/>
              <a:t>Issues:</a:t>
            </a:r>
            <a:endParaRPr/>
          </a:p>
          <a:p>
            <a:pPr indent="0" lvl="0" marL="0" rtl="0" algn="l">
              <a:spcBef>
                <a:spcPts val="1200"/>
              </a:spcBef>
              <a:spcAft>
                <a:spcPts val="0"/>
              </a:spcAft>
              <a:buNone/>
            </a:pPr>
            <a:r>
              <a:rPr lang="en"/>
              <a:t>I think we need a </a:t>
            </a:r>
            <a:r>
              <a:rPr lang="en" u="sng">
                <a:solidFill>
                  <a:srgbClr val="0000FF"/>
                </a:solidFill>
              </a:rPr>
              <a:t>scientific method</a:t>
            </a:r>
            <a:r>
              <a:rPr lang="en"/>
              <a:t> to determine the </a:t>
            </a:r>
            <a:r>
              <a:rPr lang="en"/>
              <a:t>threshold</a:t>
            </a:r>
            <a:r>
              <a:rPr lang="en"/>
              <a:t> value.</a:t>
            </a:r>
            <a:endParaRPr/>
          </a:p>
          <a:p>
            <a:pPr indent="0" lvl="0" marL="0" rtl="0" algn="l">
              <a:spcBef>
                <a:spcPts val="1200"/>
              </a:spcBef>
              <a:spcAft>
                <a:spcPts val="0"/>
              </a:spcAft>
              <a:buNone/>
            </a:pPr>
            <a:r>
              <a:rPr lang="en"/>
              <a:t>I’ll look into the </a:t>
            </a:r>
            <a:r>
              <a:rPr lang="en" u="sng"/>
              <a:t>MRL plot</a:t>
            </a:r>
            <a:r>
              <a:rPr lang="en"/>
              <a:t> mentioned in the EVA slides, but is there any other way you suggest ?</a:t>
            </a:r>
            <a:endParaRPr/>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1" name="Shape 461"/>
        <p:cNvGrpSpPr/>
        <p:nvPr/>
      </p:nvGrpSpPr>
      <p:grpSpPr>
        <a:xfrm>
          <a:off x="0" y="0"/>
          <a:ext cx="0" cy="0"/>
          <a:chOff x="0" y="0"/>
          <a:chExt cx="0" cy="0"/>
        </a:xfrm>
      </p:grpSpPr>
      <p:graphicFrame>
        <p:nvGraphicFramePr>
          <p:cNvPr id="462" name="Google Shape;462;p58"/>
          <p:cNvGraphicFramePr/>
          <p:nvPr/>
        </p:nvGraphicFramePr>
        <p:xfrm>
          <a:off x="0" y="87875"/>
          <a:ext cx="3000000" cy="3000000"/>
        </p:xfrm>
        <a:graphic>
          <a:graphicData uri="http://schemas.openxmlformats.org/drawingml/2006/table">
            <a:tbl>
              <a:tblPr>
                <a:noFill/>
                <a:tableStyleId>{599AD550-1F68-4905-989B-A67338FEA8C0}</a:tableStyleId>
              </a:tblPr>
              <a:tblGrid>
                <a:gridCol w="1391875"/>
                <a:gridCol w="1391875"/>
                <a:gridCol w="1279125"/>
              </a:tblGrid>
              <a:tr h="377150">
                <a:tc>
                  <a:txBody>
                    <a:bodyPr/>
                    <a:lstStyle/>
                    <a:p>
                      <a:pPr indent="0" lvl="0" marL="0" rtl="0" algn="ctr">
                        <a:spcBef>
                          <a:spcPts val="0"/>
                        </a:spcBef>
                        <a:spcAft>
                          <a:spcPts val="0"/>
                        </a:spcAft>
                        <a:buNone/>
                      </a:pPr>
                      <a:r>
                        <a:rPr lang="en"/>
                        <a:t>Threshold value &lt;c</a:t>
                      </a:r>
                      <a:endParaRPr/>
                    </a:p>
                  </a:txBody>
                  <a:tcPr marT="91425" marB="91425" marR="91425" marL="91425"/>
                </a:tc>
                <a:tc>
                  <a:txBody>
                    <a:bodyPr/>
                    <a:lstStyle/>
                    <a:p>
                      <a:pPr indent="0" lvl="0" marL="0" rtl="0" algn="ctr">
                        <a:spcBef>
                          <a:spcPts val="0"/>
                        </a:spcBef>
                        <a:spcAft>
                          <a:spcPts val="0"/>
                        </a:spcAft>
                        <a:buNone/>
                      </a:pPr>
                      <a:r>
                        <a:rPr lang="en"/>
                        <a:t>Return 1-100 ys value (amp)</a:t>
                      </a:r>
                      <a:endParaRPr/>
                    </a:p>
                  </a:txBody>
                  <a:tcPr marT="91425" marB="91425" marR="91425" marL="91425"/>
                </a:tc>
                <a:tc>
                  <a:txBody>
                    <a:bodyPr/>
                    <a:lstStyle/>
                    <a:p>
                      <a:pPr indent="0" lvl="0" marL="0" rtl="0" algn="ctr">
                        <a:spcBef>
                          <a:spcPts val="0"/>
                        </a:spcBef>
                        <a:spcAft>
                          <a:spcPts val="0"/>
                        </a:spcAft>
                        <a:buNone/>
                      </a:pPr>
                      <a:r>
                        <a:rPr lang="en"/>
                        <a:t>Num of data</a:t>
                      </a:r>
                      <a:endParaRPr/>
                    </a:p>
                  </a:txBody>
                  <a:tcPr marT="91425" marB="91425" marR="91425" marL="91425"/>
                </a:tc>
              </a:tr>
              <a:tr h="377150">
                <a:tc>
                  <a:txBody>
                    <a:bodyPr/>
                    <a:lstStyle/>
                    <a:p>
                      <a:pPr indent="0" lvl="0" marL="0" rtl="0" algn="ctr">
                        <a:spcBef>
                          <a:spcPts val="0"/>
                        </a:spcBef>
                        <a:spcAft>
                          <a:spcPts val="0"/>
                        </a:spcAft>
                        <a:buNone/>
                      </a:pPr>
                      <a:r>
                        <a:rPr lang="en"/>
                        <a:t>21</a:t>
                      </a:r>
                      <a:endParaRPr/>
                    </a:p>
                  </a:txBody>
                  <a:tcPr marT="91425" marB="91425" marR="91425" marL="91425"/>
                </a:tc>
                <a:tc>
                  <a:txBody>
                    <a:bodyPr/>
                    <a:lstStyle/>
                    <a:p>
                      <a:pPr indent="0" lvl="0" marL="0" rtl="0" algn="ctr">
                        <a:spcBef>
                          <a:spcPts val="0"/>
                        </a:spcBef>
                        <a:spcAft>
                          <a:spcPts val="0"/>
                        </a:spcAft>
                        <a:buNone/>
                      </a:pPr>
                      <a:r>
                        <a:rPr lang="en"/>
                        <a:t>1939.39</a:t>
                      </a:r>
                      <a:endParaRPr/>
                    </a:p>
                  </a:txBody>
                  <a:tcPr marT="91425" marB="91425" marR="91425" marL="91425"/>
                </a:tc>
                <a:tc>
                  <a:txBody>
                    <a:bodyPr/>
                    <a:lstStyle/>
                    <a:p>
                      <a:pPr indent="0" lvl="0" marL="0" rtl="0" algn="ctr">
                        <a:spcBef>
                          <a:spcPts val="0"/>
                        </a:spcBef>
                        <a:spcAft>
                          <a:spcPts val="0"/>
                        </a:spcAft>
                        <a:buNone/>
                      </a:pPr>
                      <a:r>
                        <a:rPr lang="en"/>
                        <a:t>67</a:t>
                      </a:r>
                      <a:endParaRPr/>
                    </a:p>
                  </a:txBody>
                  <a:tcPr marT="91425" marB="91425" marR="91425" marL="91425"/>
                </a:tc>
              </a:tr>
              <a:tr h="377150">
                <a:tc>
                  <a:txBody>
                    <a:bodyPr/>
                    <a:lstStyle/>
                    <a:p>
                      <a:pPr indent="0" lvl="0" marL="0" rtl="0" algn="ctr">
                        <a:spcBef>
                          <a:spcPts val="0"/>
                        </a:spcBef>
                        <a:spcAft>
                          <a:spcPts val="0"/>
                        </a:spcAft>
                        <a:buNone/>
                      </a:pPr>
                      <a:r>
                        <a:rPr lang="en"/>
                        <a:t>22</a:t>
                      </a:r>
                      <a:endParaRPr/>
                    </a:p>
                  </a:txBody>
                  <a:tcPr marT="91425" marB="91425" marR="91425" marL="91425"/>
                </a:tc>
                <a:tc>
                  <a:txBody>
                    <a:bodyPr/>
                    <a:lstStyle/>
                    <a:p>
                      <a:pPr indent="0" lvl="0" marL="0" rtl="0" algn="ctr">
                        <a:spcBef>
                          <a:spcPts val="0"/>
                        </a:spcBef>
                        <a:spcAft>
                          <a:spcPts val="0"/>
                        </a:spcAft>
                        <a:buNone/>
                      </a:pPr>
                      <a:r>
                        <a:rPr lang="en"/>
                        <a:t>2558.82</a:t>
                      </a:r>
                      <a:endParaRPr/>
                    </a:p>
                  </a:txBody>
                  <a:tcPr marT="91425" marB="91425" marR="91425" marL="91425"/>
                </a:tc>
                <a:tc>
                  <a:txBody>
                    <a:bodyPr/>
                    <a:lstStyle/>
                    <a:p>
                      <a:pPr indent="0" lvl="0" marL="0" rtl="0" algn="ctr">
                        <a:spcBef>
                          <a:spcPts val="0"/>
                        </a:spcBef>
                        <a:spcAft>
                          <a:spcPts val="0"/>
                        </a:spcAft>
                        <a:buNone/>
                      </a:pPr>
                      <a:r>
                        <a:rPr lang="en"/>
                        <a:t>61</a:t>
                      </a:r>
                      <a:endParaRPr/>
                    </a:p>
                  </a:txBody>
                  <a:tcPr marT="91425" marB="91425" marR="91425" marL="91425"/>
                </a:tc>
              </a:tr>
              <a:tr h="377150">
                <a:tc>
                  <a:txBody>
                    <a:bodyPr/>
                    <a:lstStyle/>
                    <a:p>
                      <a:pPr indent="0" lvl="0" marL="0" rtl="0" algn="ctr">
                        <a:spcBef>
                          <a:spcPts val="0"/>
                        </a:spcBef>
                        <a:spcAft>
                          <a:spcPts val="0"/>
                        </a:spcAft>
                        <a:buNone/>
                      </a:pPr>
                      <a:r>
                        <a:rPr lang="en"/>
                        <a:t>23</a:t>
                      </a:r>
                      <a:endParaRPr/>
                    </a:p>
                  </a:txBody>
                  <a:tcPr marT="91425" marB="91425" marR="91425" marL="91425"/>
                </a:tc>
                <a:tc>
                  <a:txBody>
                    <a:bodyPr/>
                    <a:lstStyle/>
                    <a:p>
                      <a:pPr indent="0" lvl="0" marL="0" rtl="0" algn="ctr">
                        <a:spcBef>
                          <a:spcPts val="0"/>
                        </a:spcBef>
                        <a:spcAft>
                          <a:spcPts val="0"/>
                        </a:spcAft>
                        <a:buNone/>
                      </a:pPr>
                      <a:r>
                        <a:rPr lang="en"/>
                        <a:t>1879.51</a:t>
                      </a:r>
                      <a:endParaRPr/>
                    </a:p>
                  </a:txBody>
                  <a:tcPr marT="91425" marB="91425" marR="91425" marL="91425"/>
                </a:tc>
                <a:tc>
                  <a:txBody>
                    <a:bodyPr/>
                    <a:lstStyle/>
                    <a:p>
                      <a:pPr indent="0" lvl="0" marL="0" rtl="0" algn="ctr">
                        <a:spcBef>
                          <a:spcPts val="0"/>
                        </a:spcBef>
                        <a:spcAft>
                          <a:spcPts val="0"/>
                        </a:spcAft>
                        <a:buNone/>
                      </a:pPr>
                      <a:r>
                        <a:rPr lang="en"/>
                        <a:t>53</a:t>
                      </a:r>
                      <a:endParaRPr/>
                    </a:p>
                  </a:txBody>
                  <a:tcPr marT="91425" marB="91425" marR="91425" marL="91425"/>
                </a:tc>
              </a:tr>
              <a:tr h="377150">
                <a:tc>
                  <a:txBody>
                    <a:bodyPr/>
                    <a:lstStyle/>
                    <a:p>
                      <a:pPr indent="0" lvl="0" marL="0" rtl="0" algn="ctr">
                        <a:spcBef>
                          <a:spcPts val="0"/>
                        </a:spcBef>
                        <a:spcAft>
                          <a:spcPts val="0"/>
                        </a:spcAft>
                        <a:buNone/>
                      </a:pPr>
                      <a:r>
                        <a:rPr lang="en"/>
                        <a:t>24</a:t>
                      </a:r>
                      <a:endParaRPr/>
                    </a:p>
                  </a:txBody>
                  <a:tcPr marT="91425" marB="91425" marR="91425" marL="91425"/>
                </a:tc>
                <a:tc>
                  <a:txBody>
                    <a:bodyPr/>
                    <a:lstStyle/>
                    <a:p>
                      <a:pPr indent="0" lvl="0" marL="0" rtl="0" algn="ctr">
                        <a:spcBef>
                          <a:spcPts val="0"/>
                        </a:spcBef>
                        <a:spcAft>
                          <a:spcPts val="0"/>
                        </a:spcAft>
                        <a:buNone/>
                      </a:pPr>
                      <a:r>
                        <a:rPr lang="en"/>
                        <a:t>2583.62</a:t>
                      </a:r>
                      <a:endParaRPr/>
                    </a:p>
                  </a:txBody>
                  <a:tcPr marT="91425" marB="91425" marR="91425" marL="91425"/>
                </a:tc>
                <a:tc>
                  <a:txBody>
                    <a:bodyPr/>
                    <a:lstStyle/>
                    <a:p>
                      <a:pPr indent="0" lvl="0" marL="0" rtl="0" algn="ctr">
                        <a:spcBef>
                          <a:spcPts val="0"/>
                        </a:spcBef>
                        <a:spcAft>
                          <a:spcPts val="0"/>
                        </a:spcAft>
                        <a:buNone/>
                      </a:pPr>
                      <a:r>
                        <a:rPr lang="en"/>
                        <a:t>49</a:t>
                      </a:r>
                      <a:endParaRPr/>
                    </a:p>
                  </a:txBody>
                  <a:tcPr marT="91425" marB="91425" marR="91425" marL="91425"/>
                </a:tc>
              </a:tr>
              <a:tr h="377150">
                <a:tc>
                  <a:txBody>
                    <a:bodyPr/>
                    <a:lstStyle/>
                    <a:p>
                      <a:pPr indent="0" lvl="0" marL="0" rtl="0" algn="ctr">
                        <a:spcBef>
                          <a:spcPts val="0"/>
                        </a:spcBef>
                        <a:spcAft>
                          <a:spcPts val="0"/>
                        </a:spcAft>
                        <a:buNone/>
                      </a:pPr>
                      <a:r>
                        <a:rPr lang="en"/>
                        <a:t>25</a:t>
                      </a:r>
                      <a:endParaRPr/>
                    </a:p>
                  </a:txBody>
                  <a:tcPr marT="91425" marB="91425" marR="91425" marL="91425"/>
                </a:tc>
                <a:tc>
                  <a:txBody>
                    <a:bodyPr/>
                    <a:lstStyle/>
                    <a:p>
                      <a:pPr indent="0" lvl="0" marL="0" rtl="0" algn="ctr">
                        <a:spcBef>
                          <a:spcPts val="0"/>
                        </a:spcBef>
                        <a:spcAft>
                          <a:spcPts val="0"/>
                        </a:spcAft>
                        <a:buNone/>
                      </a:pPr>
                      <a:r>
                        <a:rPr lang="en"/>
                        <a:t>2160.78</a:t>
                      </a:r>
                      <a:endParaRPr/>
                    </a:p>
                  </a:txBody>
                  <a:tcPr marT="91425" marB="91425" marR="91425" marL="91425"/>
                </a:tc>
                <a:tc>
                  <a:txBody>
                    <a:bodyPr/>
                    <a:lstStyle/>
                    <a:p>
                      <a:pPr indent="0" lvl="0" marL="0" rtl="0" algn="ctr">
                        <a:spcBef>
                          <a:spcPts val="0"/>
                        </a:spcBef>
                        <a:spcAft>
                          <a:spcPts val="0"/>
                        </a:spcAft>
                        <a:buNone/>
                      </a:pPr>
                      <a:r>
                        <a:rPr lang="en"/>
                        <a:t>46</a:t>
                      </a:r>
                      <a:endParaRPr/>
                    </a:p>
                  </a:txBody>
                  <a:tcPr marT="91425" marB="91425" marR="91425" marL="91425"/>
                </a:tc>
              </a:tr>
              <a:tr h="377150">
                <a:tc>
                  <a:txBody>
                    <a:bodyPr/>
                    <a:lstStyle/>
                    <a:p>
                      <a:pPr indent="0" lvl="0" marL="0" rtl="0" algn="ctr">
                        <a:spcBef>
                          <a:spcPts val="0"/>
                        </a:spcBef>
                        <a:spcAft>
                          <a:spcPts val="0"/>
                        </a:spcAft>
                        <a:buNone/>
                      </a:pPr>
                      <a:r>
                        <a:rPr lang="en"/>
                        <a:t>26</a:t>
                      </a:r>
                      <a:endParaRPr/>
                    </a:p>
                  </a:txBody>
                  <a:tcPr marT="91425" marB="91425" marR="91425" marL="91425"/>
                </a:tc>
                <a:tc>
                  <a:txBody>
                    <a:bodyPr/>
                    <a:lstStyle/>
                    <a:p>
                      <a:pPr indent="0" lvl="0" marL="0" rtl="0" algn="ctr">
                        <a:spcBef>
                          <a:spcPts val="0"/>
                        </a:spcBef>
                        <a:spcAft>
                          <a:spcPts val="0"/>
                        </a:spcAft>
                        <a:buNone/>
                      </a:pPr>
                      <a:r>
                        <a:rPr lang="en"/>
                        <a:t>2558.41</a:t>
                      </a:r>
                      <a:endParaRPr/>
                    </a:p>
                  </a:txBody>
                  <a:tcPr marT="91425" marB="91425" marR="91425" marL="91425"/>
                </a:tc>
                <a:tc>
                  <a:txBody>
                    <a:bodyPr/>
                    <a:lstStyle/>
                    <a:p>
                      <a:pPr indent="0" lvl="0" marL="0" rtl="0" algn="ctr">
                        <a:spcBef>
                          <a:spcPts val="0"/>
                        </a:spcBef>
                        <a:spcAft>
                          <a:spcPts val="0"/>
                        </a:spcAft>
                        <a:buNone/>
                      </a:pPr>
                      <a:r>
                        <a:rPr lang="en"/>
                        <a:t>43</a:t>
                      </a:r>
                      <a:endParaRPr/>
                    </a:p>
                  </a:txBody>
                  <a:tcPr marT="91425" marB="91425" marR="91425" marL="91425"/>
                </a:tc>
              </a:tr>
              <a:tr h="377150">
                <a:tc>
                  <a:txBody>
                    <a:bodyPr/>
                    <a:lstStyle/>
                    <a:p>
                      <a:pPr indent="0" lvl="0" marL="0" rtl="0" algn="ctr">
                        <a:spcBef>
                          <a:spcPts val="0"/>
                        </a:spcBef>
                        <a:spcAft>
                          <a:spcPts val="0"/>
                        </a:spcAft>
                        <a:buNone/>
                      </a:pPr>
                      <a:r>
                        <a:rPr lang="en"/>
                        <a:t>27</a:t>
                      </a:r>
                      <a:endParaRPr/>
                    </a:p>
                  </a:txBody>
                  <a:tcPr marT="91425" marB="91425" marR="91425" marL="91425"/>
                </a:tc>
                <a:tc>
                  <a:txBody>
                    <a:bodyPr/>
                    <a:lstStyle/>
                    <a:p>
                      <a:pPr indent="0" lvl="0" marL="0" rtl="0" algn="ctr">
                        <a:spcBef>
                          <a:spcPts val="0"/>
                        </a:spcBef>
                        <a:spcAft>
                          <a:spcPts val="0"/>
                        </a:spcAft>
                        <a:buNone/>
                      </a:pPr>
                      <a:r>
                        <a:rPr lang="en"/>
                        <a:t>5951.1</a:t>
                      </a:r>
                      <a:endParaRPr/>
                    </a:p>
                  </a:txBody>
                  <a:tcPr marT="91425" marB="91425" marR="91425" marL="91425"/>
                </a:tc>
                <a:tc>
                  <a:txBody>
                    <a:bodyPr/>
                    <a:lstStyle/>
                    <a:p>
                      <a:pPr indent="0" lvl="0" marL="0" rtl="0" algn="ctr">
                        <a:spcBef>
                          <a:spcPts val="0"/>
                        </a:spcBef>
                        <a:spcAft>
                          <a:spcPts val="0"/>
                        </a:spcAft>
                        <a:buNone/>
                      </a:pPr>
                      <a:r>
                        <a:rPr lang="en"/>
                        <a:t>41</a:t>
                      </a:r>
                      <a:endParaRPr/>
                    </a:p>
                  </a:txBody>
                  <a:tcPr marT="91425" marB="91425" marR="91425" marL="91425"/>
                </a:tc>
              </a:tr>
              <a:tr h="377150">
                <a:tc>
                  <a:txBody>
                    <a:bodyPr/>
                    <a:lstStyle/>
                    <a:p>
                      <a:pPr indent="0" lvl="0" marL="0" rtl="0" algn="ctr">
                        <a:spcBef>
                          <a:spcPts val="0"/>
                        </a:spcBef>
                        <a:spcAft>
                          <a:spcPts val="0"/>
                        </a:spcAft>
                        <a:buNone/>
                      </a:pPr>
                      <a:r>
                        <a:rPr lang="en"/>
                        <a:t>28</a:t>
                      </a:r>
                      <a:endParaRPr/>
                    </a:p>
                  </a:txBody>
                  <a:tcPr marT="91425" marB="91425" marR="91425" marL="91425"/>
                </a:tc>
                <a:tc>
                  <a:txBody>
                    <a:bodyPr/>
                    <a:lstStyle/>
                    <a:p>
                      <a:pPr indent="0" lvl="0" marL="0" rtl="0" algn="ctr">
                        <a:spcBef>
                          <a:spcPts val="0"/>
                        </a:spcBef>
                        <a:spcAft>
                          <a:spcPts val="0"/>
                        </a:spcAft>
                        <a:buNone/>
                      </a:pPr>
                      <a:r>
                        <a:rPr lang="en"/>
                        <a:t>5352.2</a:t>
                      </a:r>
                      <a:endParaRPr/>
                    </a:p>
                  </a:txBody>
                  <a:tcPr marT="91425" marB="91425" marR="91425" marL="91425"/>
                </a:tc>
                <a:tc>
                  <a:txBody>
                    <a:bodyPr/>
                    <a:lstStyle/>
                    <a:p>
                      <a:pPr indent="0" lvl="0" marL="0" rtl="0" algn="ctr">
                        <a:spcBef>
                          <a:spcPts val="0"/>
                        </a:spcBef>
                        <a:spcAft>
                          <a:spcPts val="0"/>
                        </a:spcAft>
                        <a:buNone/>
                      </a:pPr>
                      <a:r>
                        <a:rPr lang="en"/>
                        <a:t>40</a:t>
                      </a:r>
                      <a:endParaRPr/>
                    </a:p>
                  </a:txBody>
                  <a:tcPr marT="91425" marB="91425" marR="91425" marL="91425"/>
                </a:tc>
              </a:tr>
              <a:tr h="377150">
                <a:tc>
                  <a:txBody>
                    <a:bodyPr/>
                    <a:lstStyle/>
                    <a:p>
                      <a:pPr indent="0" lvl="0" marL="0" rtl="0" algn="ctr">
                        <a:spcBef>
                          <a:spcPts val="0"/>
                        </a:spcBef>
                        <a:spcAft>
                          <a:spcPts val="0"/>
                        </a:spcAft>
                        <a:buNone/>
                      </a:pPr>
                      <a:r>
                        <a:rPr lang="en"/>
                        <a:t>29</a:t>
                      </a:r>
                      <a:endParaRPr/>
                    </a:p>
                  </a:txBody>
                  <a:tcPr marT="91425" marB="91425" marR="91425" marL="91425"/>
                </a:tc>
                <a:tc>
                  <a:txBody>
                    <a:bodyPr/>
                    <a:lstStyle/>
                    <a:p>
                      <a:pPr indent="0" lvl="0" marL="0" rtl="0" algn="ctr">
                        <a:spcBef>
                          <a:spcPts val="0"/>
                        </a:spcBef>
                        <a:spcAft>
                          <a:spcPts val="0"/>
                        </a:spcAft>
                        <a:buNone/>
                      </a:pPr>
                      <a:r>
                        <a:rPr lang="en"/>
                        <a:t>5471.92</a:t>
                      </a:r>
                      <a:endParaRPr/>
                    </a:p>
                  </a:txBody>
                  <a:tcPr marT="91425" marB="91425" marR="91425" marL="91425"/>
                </a:tc>
                <a:tc>
                  <a:txBody>
                    <a:bodyPr/>
                    <a:lstStyle/>
                    <a:p>
                      <a:pPr indent="0" lvl="0" marL="0" rtl="0" algn="ctr">
                        <a:spcBef>
                          <a:spcPts val="0"/>
                        </a:spcBef>
                        <a:spcAft>
                          <a:spcPts val="0"/>
                        </a:spcAft>
                        <a:buNone/>
                      </a:pPr>
                      <a:r>
                        <a:rPr lang="en"/>
                        <a:t>37</a:t>
                      </a:r>
                      <a:endParaRPr/>
                    </a:p>
                  </a:txBody>
                  <a:tcPr marT="91425" marB="91425" marR="91425" marL="91425"/>
                </a:tc>
              </a:tr>
              <a:tr h="377150">
                <a:tc>
                  <a:txBody>
                    <a:bodyPr/>
                    <a:lstStyle/>
                    <a:p>
                      <a:pPr indent="0" lvl="0" marL="0" rtl="0" algn="ctr">
                        <a:spcBef>
                          <a:spcPts val="0"/>
                        </a:spcBef>
                        <a:spcAft>
                          <a:spcPts val="0"/>
                        </a:spcAft>
                        <a:buNone/>
                      </a:pPr>
                      <a:r>
                        <a:rPr lang="en"/>
                        <a:t>30</a:t>
                      </a:r>
                      <a:endParaRPr/>
                    </a:p>
                  </a:txBody>
                  <a:tcPr marT="91425" marB="91425" marR="91425" marL="91425"/>
                </a:tc>
                <a:tc>
                  <a:txBody>
                    <a:bodyPr/>
                    <a:lstStyle/>
                    <a:p>
                      <a:pPr indent="0" lvl="0" marL="0" rtl="0" algn="ctr">
                        <a:spcBef>
                          <a:spcPts val="0"/>
                        </a:spcBef>
                        <a:spcAft>
                          <a:spcPts val="0"/>
                        </a:spcAft>
                        <a:buNone/>
                      </a:pPr>
                      <a:r>
                        <a:rPr lang="en"/>
                        <a:t>7343.04</a:t>
                      </a:r>
                      <a:endParaRPr/>
                    </a:p>
                  </a:txBody>
                  <a:tcPr marT="91425" marB="91425" marR="91425" marL="91425"/>
                </a:tc>
                <a:tc>
                  <a:txBody>
                    <a:bodyPr/>
                    <a:lstStyle/>
                    <a:p>
                      <a:pPr indent="0" lvl="0" marL="0" rtl="0" algn="ctr">
                        <a:spcBef>
                          <a:spcPts val="0"/>
                        </a:spcBef>
                        <a:spcAft>
                          <a:spcPts val="0"/>
                        </a:spcAft>
                        <a:buNone/>
                      </a:pPr>
                      <a:r>
                        <a:rPr lang="en"/>
                        <a:t>34</a:t>
                      </a:r>
                      <a:endParaRPr/>
                    </a:p>
                  </a:txBody>
                  <a:tcPr marT="91425" marB="91425" marR="91425" marL="91425"/>
                </a:tc>
              </a:tr>
              <a:tr h="377150">
                <a:tc>
                  <a:txBody>
                    <a:bodyPr/>
                    <a:lstStyle/>
                    <a:p>
                      <a:pPr indent="0" lvl="0" marL="0" rtl="0" algn="ctr">
                        <a:spcBef>
                          <a:spcPts val="0"/>
                        </a:spcBef>
                        <a:spcAft>
                          <a:spcPts val="0"/>
                        </a:spcAft>
                        <a:buNone/>
                      </a:pPr>
                      <a:r>
                        <a:rPr lang="en"/>
                        <a:t>31</a:t>
                      </a:r>
                      <a:endParaRPr/>
                    </a:p>
                  </a:txBody>
                  <a:tcPr marT="91425" marB="91425" marR="91425" marL="91425"/>
                </a:tc>
                <a:tc>
                  <a:txBody>
                    <a:bodyPr/>
                    <a:lstStyle/>
                    <a:p>
                      <a:pPr indent="0" lvl="0" marL="0" rtl="0" algn="ctr">
                        <a:spcBef>
                          <a:spcPts val="0"/>
                        </a:spcBef>
                        <a:spcAft>
                          <a:spcPts val="0"/>
                        </a:spcAft>
                        <a:buNone/>
                      </a:pPr>
                      <a:r>
                        <a:rPr lang="en"/>
                        <a:t>3727.05</a:t>
                      </a:r>
                      <a:endParaRPr/>
                    </a:p>
                  </a:txBody>
                  <a:tcPr marT="91425" marB="91425" marR="91425" marL="91425"/>
                </a:tc>
                <a:tc>
                  <a:txBody>
                    <a:bodyPr/>
                    <a:lstStyle/>
                    <a:p>
                      <a:pPr indent="0" lvl="0" marL="0" rtl="0" algn="ctr">
                        <a:spcBef>
                          <a:spcPts val="0"/>
                        </a:spcBef>
                        <a:spcAft>
                          <a:spcPts val="0"/>
                        </a:spcAft>
                        <a:buNone/>
                      </a:pPr>
                      <a:r>
                        <a:rPr lang="en"/>
                        <a:t>32</a:t>
                      </a:r>
                      <a:endParaRPr/>
                    </a:p>
                  </a:txBody>
                  <a:tcPr marT="91425" marB="91425" marR="91425" marL="91425"/>
                </a:tc>
              </a:tr>
            </a:tbl>
          </a:graphicData>
        </a:graphic>
      </p:graphicFrame>
      <p:pic>
        <p:nvPicPr>
          <p:cNvPr id="463" name="Google Shape;463;p58"/>
          <p:cNvPicPr preferRelativeResize="0"/>
          <p:nvPr/>
        </p:nvPicPr>
        <p:blipFill>
          <a:blip r:embed="rId3">
            <a:alphaModFix/>
          </a:blip>
          <a:stretch>
            <a:fillRect/>
          </a:stretch>
        </p:blipFill>
        <p:spPr>
          <a:xfrm>
            <a:off x="5524325" y="0"/>
            <a:ext cx="2888275" cy="49263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7" name="Shape 467"/>
        <p:cNvGrpSpPr/>
        <p:nvPr/>
      </p:nvGrpSpPr>
      <p:grpSpPr>
        <a:xfrm>
          <a:off x="0" y="0"/>
          <a:ext cx="0" cy="0"/>
          <a:chOff x="0" y="0"/>
          <a:chExt cx="0" cy="0"/>
        </a:xfrm>
      </p:grpSpPr>
      <p:sp>
        <p:nvSpPr>
          <p:cNvPr id="468" name="Google Shape;468;p59"/>
          <p:cNvSpPr txBox="1"/>
          <p:nvPr>
            <p:ph type="title"/>
          </p:nvPr>
        </p:nvSpPr>
        <p:spPr>
          <a:xfrm>
            <a:off x="311700" y="1395050"/>
            <a:ext cx="4173600" cy="159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Return level plot for all 3 kinds of methods above</a:t>
            </a:r>
            <a:endParaRPr sz="2200"/>
          </a:p>
        </p:txBody>
      </p:sp>
      <p:pic>
        <p:nvPicPr>
          <p:cNvPr id="469" name="Google Shape;469;p59"/>
          <p:cNvPicPr preferRelativeResize="0"/>
          <p:nvPr/>
        </p:nvPicPr>
        <p:blipFill>
          <a:blip r:embed="rId3">
            <a:alphaModFix/>
          </a:blip>
          <a:stretch>
            <a:fillRect/>
          </a:stretch>
        </p:blipFill>
        <p:spPr>
          <a:xfrm>
            <a:off x="4011609" y="0"/>
            <a:ext cx="5093482" cy="5143500"/>
          </a:xfrm>
          <a:prstGeom prst="rect">
            <a:avLst/>
          </a:prstGeom>
          <a:noFill/>
          <a:ln cap="flat" cmpd="sng" w="9525">
            <a:solidFill>
              <a:srgbClr val="0000FF"/>
            </a:solidFill>
            <a:prstDash val="solid"/>
            <a:round/>
            <a:headEnd len="sm" w="sm" type="none"/>
            <a:tailEnd len="sm" w="sm" type="none"/>
          </a:ln>
        </p:spPr>
      </p:pic>
      <p:cxnSp>
        <p:nvCxnSpPr>
          <p:cNvPr id="470" name="Google Shape;470;p59"/>
          <p:cNvCxnSpPr/>
          <p:nvPr/>
        </p:nvCxnSpPr>
        <p:spPr>
          <a:xfrm rot="10800000">
            <a:off x="6862100" y="290025"/>
            <a:ext cx="9300" cy="4344900"/>
          </a:xfrm>
          <a:prstGeom prst="straightConnector1">
            <a:avLst/>
          </a:prstGeom>
          <a:noFill/>
          <a:ln cap="flat" cmpd="sng" w="19050">
            <a:solidFill>
              <a:srgbClr val="4C1130"/>
            </a:solidFill>
            <a:prstDash val="solid"/>
            <a:round/>
            <a:headEnd len="med" w="med" type="none"/>
            <a:tailEnd len="med" w="med" type="none"/>
          </a:ln>
        </p:spPr>
      </p:cxnSp>
      <p:sp>
        <p:nvSpPr>
          <p:cNvPr id="471" name="Google Shape;471;p59"/>
          <p:cNvSpPr txBox="1"/>
          <p:nvPr/>
        </p:nvSpPr>
        <p:spPr>
          <a:xfrm>
            <a:off x="7753375" y="2651150"/>
            <a:ext cx="6498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00FF"/>
                </a:solidFill>
                <a:latin typeface="Source Sans Pro"/>
                <a:ea typeface="Source Sans Pro"/>
                <a:cs typeface="Source Sans Pro"/>
                <a:sym typeface="Source Sans Pro"/>
              </a:rPr>
              <a:t>50.56</a:t>
            </a:r>
            <a:endParaRPr sz="1300">
              <a:solidFill>
                <a:srgbClr val="0000FF"/>
              </a:solidFill>
              <a:latin typeface="Source Sans Pro"/>
              <a:ea typeface="Source Sans Pro"/>
              <a:cs typeface="Source Sans Pro"/>
              <a:sym typeface="Source Sans Pro"/>
            </a:endParaRPr>
          </a:p>
        </p:txBody>
      </p:sp>
      <p:sp>
        <p:nvSpPr>
          <p:cNvPr id="472" name="Google Shape;472;p59"/>
          <p:cNvSpPr txBox="1"/>
          <p:nvPr/>
        </p:nvSpPr>
        <p:spPr>
          <a:xfrm>
            <a:off x="5530725" y="1501475"/>
            <a:ext cx="7929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5"/>
                </a:solidFill>
                <a:latin typeface="Source Sans Pro"/>
                <a:ea typeface="Source Sans Pro"/>
                <a:cs typeface="Source Sans Pro"/>
                <a:sym typeface="Source Sans Pro"/>
              </a:rPr>
              <a:t>5098.62</a:t>
            </a:r>
            <a:endParaRPr sz="1300">
              <a:solidFill>
                <a:schemeClr val="accent5"/>
              </a:solidFill>
              <a:latin typeface="Source Sans Pro"/>
              <a:ea typeface="Source Sans Pro"/>
              <a:cs typeface="Source Sans Pro"/>
              <a:sym typeface="Source Sans Pro"/>
            </a:endParaRPr>
          </a:p>
        </p:txBody>
      </p:sp>
      <p:sp>
        <p:nvSpPr>
          <p:cNvPr id="473" name="Google Shape;473;p59"/>
          <p:cNvSpPr txBox="1"/>
          <p:nvPr/>
        </p:nvSpPr>
        <p:spPr>
          <a:xfrm>
            <a:off x="7506475" y="1998200"/>
            <a:ext cx="6498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Source Sans Pro"/>
                <a:ea typeface="Source Sans Pro"/>
                <a:cs typeface="Source Sans Pro"/>
                <a:sym typeface="Source Sans Pro"/>
              </a:rPr>
              <a:t>700.72</a:t>
            </a:r>
            <a:endParaRPr sz="1300">
              <a:solidFill>
                <a:srgbClr val="FF0000"/>
              </a:solidFill>
              <a:latin typeface="Source Sans Pro"/>
              <a:ea typeface="Source Sans Pro"/>
              <a:cs typeface="Source Sans Pro"/>
              <a:sym typeface="Source Sans Pro"/>
            </a:endParaRPr>
          </a:p>
        </p:txBody>
      </p:sp>
      <p:cxnSp>
        <p:nvCxnSpPr>
          <p:cNvPr id="474" name="Google Shape;474;p59"/>
          <p:cNvCxnSpPr/>
          <p:nvPr/>
        </p:nvCxnSpPr>
        <p:spPr>
          <a:xfrm rot="10800000">
            <a:off x="6249250" y="1673225"/>
            <a:ext cx="603600" cy="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59"/>
          <p:cNvCxnSpPr>
            <a:stCxn id="473" idx="1"/>
          </p:cNvCxnSpPr>
          <p:nvPr/>
        </p:nvCxnSpPr>
        <p:spPr>
          <a:xfrm rot="10800000">
            <a:off x="6862075" y="2169950"/>
            <a:ext cx="644400" cy="0"/>
          </a:xfrm>
          <a:prstGeom prst="straightConnector1">
            <a:avLst/>
          </a:prstGeom>
          <a:noFill/>
          <a:ln cap="flat" cmpd="sng" w="9525">
            <a:solidFill>
              <a:schemeClr val="dk2"/>
            </a:solidFill>
            <a:prstDash val="solid"/>
            <a:round/>
            <a:headEnd len="med" w="med" type="none"/>
            <a:tailEnd len="med" w="med" type="none"/>
          </a:ln>
        </p:spPr>
      </p:cxnSp>
      <p:cxnSp>
        <p:nvCxnSpPr>
          <p:cNvPr id="476" name="Google Shape;476;p59"/>
          <p:cNvCxnSpPr>
            <a:stCxn id="471" idx="1"/>
          </p:cNvCxnSpPr>
          <p:nvPr/>
        </p:nvCxnSpPr>
        <p:spPr>
          <a:xfrm rot="10800000">
            <a:off x="6862075" y="2822900"/>
            <a:ext cx="891300" cy="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59"/>
          <p:cNvSpPr txBox="1"/>
          <p:nvPr/>
        </p:nvSpPr>
        <p:spPr>
          <a:xfrm rot="-5400000">
            <a:off x="3669275" y="1481675"/>
            <a:ext cx="919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(amp)</a:t>
            </a:r>
            <a:endParaRPr sz="1300">
              <a:solidFill>
                <a:schemeClr val="dk2"/>
              </a:solidFill>
              <a:latin typeface="Source Sans Pro"/>
              <a:ea typeface="Source Sans Pro"/>
              <a:cs typeface="Source Sans Pro"/>
              <a:sym typeface="Source Sans Pr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1" name="Shape 481"/>
        <p:cNvGrpSpPr/>
        <p:nvPr/>
      </p:nvGrpSpPr>
      <p:grpSpPr>
        <a:xfrm>
          <a:off x="0" y="0"/>
          <a:ext cx="0" cy="0"/>
          <a:chOff x="0" y="0"/>
          <a:chExt cx="0" cy="0"/>
        </a:xfrm>
      </p:grpSpPr>
      <p:sp>
        <p:nvSpPr>
          <p:cNvPr id="482" name="Google Shape;482;p60"/>
          <p:cNvSpPr txBox="1"/>
          <p:nvPr>
            <p:ph type="title"/>
          </p:nvPr>
        </p:nvSpPr>
        <p:spPr>
          <a:xfrm>
            <a:off x="311700" y="64350"/>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00"/>
              <a:t>Part 1 : Visualizing</a:t>
            </a:r>
            <a:r>
              <a:rPr lang="en" sz="2300"/>
              <a:t> GIC EV threshold for GEV return value</a:t>
            </a:r>
            <a:endParaRPr sz="2300"/>
          </a:p>
        </p:txBody>
      </p:sp>
      <p:sp>
        <p:nvSpPr>
          <p:cNvPr id="483" name="Google Shape;483;p60"/>
          <p:cNvSpPr txBox="1"/>
          <p:nvPr>
            <p:ph idx="1" type="body"/>
          </p:nvPr>
        </p:nvSpPr>
        <p:spPr>
          <a:xfrm>
            <a:off x="413825" y="465425"/>
            <a:ext cx="883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Issues 1 : </a:t>
            </a:r>
            <a:r>
              <a:rPr lang="en"/>
              <a:t>The trend line is going up, but some data point are not (31, 32, 33, 34)</a:t>
            </a:r>
            <a:endParaRPr/>
          </a:p>
          <a:p>
            <a:pPr indent="0" lvl="0" marL="0" rtl="0" algn="l">
              <a:spcBef>
                <a:spcPts val="1200"/>
              </a:spcBef>
              <a:spcAft>
                <a:spcPts val="1200"/>
              </a:spcAft>
              <a:buNone/>
            </a:pPr>
            <a:r>
              <a:t/>
            </a:r>
            <a:endParaRPr/>
          </a:p>
        </p:txBody>
      </p:sp>
      <p:pic>
        <p:nvPicPr>
          <p:cNvPr id="484" name="Google Shape;484;p60"/>
          <p:cNvPicPr preferRelativeResize="0"/>
          <p:nvPr/>
        </p:nvPicPr>
        <p:blipFill>
          <a:blip r:embed="rId3">
            <a:alphaModFix/>
          </a:blip>
          <a:stretch>
            <a:fillRect/>
          </a:stretch>
        </p:blipFill>
        <p:spPr>
          <a:xfrm>
            <a:off x="1541675" y="1079050"/>
            <a:ext cx="5687724" cy="36559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8" name="Shape 488"/>
        <p:cNvGrpSpPr/>
        <p:nvPr/>
      </p:nvGrpSpPr>
      <p:grpSpPr>
        <a:xfrm>
          <a:off x="0" y="0"/>
          <a:ext cx="0" cy="0"/>
          <a:chOff x="0" y="0"/>
          <a:chExt cx="0" cy="0"/>
        </a:xfrm>
      </p:grpSpPr>
      <p:sp>
        <p:nvSpPr>
          <p:cNvPr id="489" name="Google Shape;489;p61"/>
          <p:cNvSpPr txBox="1"/>
          <p:nvPr>
            <p:ph idx="1" type="body"/>
          </p:nvPr>
        </p:nvSpPr>
        <p:spPr>
          <a:xfrm>
            <a:off x="367400" y="17762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Issues 2 : Some data points are not reasonable (extremely high) </a:t>
            </a:r>
            <a:endParaRPr/>
          </a:p>
          <a:p>
            <a:pPr indent="0" lvl="0" marL="0" rtl="0" algn="l">
              <a:spcBef>
                <a:spcPts val="0"/>
              </a:spcBef>
              <a:spcAft>
                <a:spcPts val="1200"/>
              </a:spcAft>
              <a:buNone/>
            </a:pPr>
            <a:r>
              <a:t/>
            </a:r>
            <a:endParaRPr/>
          </a:p>
        </p:txBody>
      </p:sp>
      <p:pic>
        <p:nvPicPr>
          <p:cNvPr id="490" name="Google Shape;490;p61"/>
          <p:cNvPicPr preferRelativeResize="0"/>
          <p:nvPr/>
        </p:nvPicPr>
        <p:blipFill>
          <a:blip r:embed="rId3">
            <a:alphaModFix/>
          </a:blip>
          <a:stretch>
            <a:fillRect/>
          </a:stretch>
        </p:blipFill>
        <p:spPr>
          <a:xfrm>
            <a:off x="3200275" y="1023725"/>
            <a:ext cx="5687724" cy="3655951"/>
          </a:xfrm>
          <a:prstGeom prst="rect">
            <a:avLst/>
          </a:prstGeom>
          <a:noFill/>
          <a:ln>
            <a:noFill/>
          </a:ln>
        </p:spPr>
      </p:pic>
      <p:pic>
        <p:nvPicPr>
          <p:cNvPr id="491" name="Google Shape;491;p61"/>
          <p:cNvPicPr preferRelativeResize="0"/>
          <p:nvPr/>
        </p:nvPicPr>
        <p:blipFill>
          <a:blip r:embed="rId4">
            <a:alphaModFix/>
          </a:blip>
          <a:stretch>
            <a:fillRect/>
          </a:stretch>
        </p:blipFill>
        <p:spPr>
          <a:xfrm>
            <a:off x="37150" y="624863"/>
            <a:ext cx="2963025" cy="4453675"/>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UW ENGINE Team and Research Areas</a:t>
            </a:r>
            <a:endParaRPr/>
          </a:p>
        </p:txBody>
      </p:sp>
      <p:sp>
        <p:nvSpPr>
          <p:cNvPr id="91" name="Google Shape;91;p17"/>
          <p:cNvSpPr txBox="1"/>
          <p:nvPr>
            <p:ph idx="1" type="body"/>
          </p:nvPr>
        </p:nvSpPr>
        <p:spPr>
          <a:xfrm>
            <a:off x="311700" y="1152488"/>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Team Breakdown</a:t>
            </a:r>
            <a:endParaRPr b="1" sz="1600"/>
          </a:p>
          <a:p>
            <a:pPr indent="-330200" lvl="0" marL="457200" rtl="0" algn="l">
              <a:spcBef>
                <a:spcPts val="1200"/>
              </a:spcBef>
              <a:spcAft>
                <a:spcPts val="0"/>
              </a:spcAft>
              <a:buSzPts val="1600"/>
              <a:buAutoNum type="arabicPeriod"/>
            </a:pPr>
            <a:r>
              <a:rPr b="1" lang="en" sz="1600"/>
              <a:t>Extreme Value Analysis</a:t>
            </a:r>
            <a:endParaRPr b="1" sz="1600"/>
          </a:p>
          <a:p>
            <a:pPr indent="-317500" lvl="1" marL="914400" rtl="0" algn="l">
              <a:spcBef>
                <a:spcPts val="0"/>
              </a:spcBef>
              <a:spcAft>
                <a:spcPts val="0"/>
              </a:spcAft>
              <a:buSzPts val="1400"/>
              <a:buChar char="○"/>
            </a:pPr>
            <a:r>
              <a:rPr lang="en" sz="1400"/>
              <a:t>Chris (Jui-Wei) Chang</a:t>
            </a:r>
            <a:endParaRPr sz="1400"/>
          </a:p>
          <a:p>
            <a:pPr indent="-317500" lvl="1" marL="914400" rtl="0" algn="l">
              <a:spcBef>
                <a:spcPts val="0"/>
              </a:spcBef>
              <a:spcAft>
                <a:spcPts val="0"/>
              </a:spcAft>
              <a:buSzPts val="1400"/>
              <a:buChar char="○"/>
            </a:pPr>
            <a:r>
              <a:rPr lang="en" sz="1400"/>
              <a:t>Amy (Shiyun) Zhou</a:t>
            </a:r>
            <a:br>
              <a:rPr lang="en" sz="1400"/>
            </a:br>
            <a:endParaRPr sz="1400"/>
          </a:p>
          <a:p>
            <a:pPr indent="-330200" lvl="0" marL="457200" rtl="0" algn="l">
              <a:spcBef>
                <a:spcPts val="0"/>
              </a:spcBef>
              <a:spcAft>
                <a:spcPts val="0"/>
              </a:spcAft>
              <a:buSzPts val="1600"/>
              <a:buAutoNum type="arabicPeriod"/>
            </a:pPr>
            <a:r>
              <a:rPr b="1" lang="en" sz="1600"/>
              <a:t>Network Analysis</a:t>
            </a:r>
            <a:endParaRPr b="1" sz="1600"/>
          </a:p>
          <a:p>
            <a:pPr indent="-317500" lvl="1" marL="914400" rtl="0" algn="l">
              <a:spcBef>
                <a:spcPts val="0"/>
              </a:spcBef>
              <a:spcAft>
                <a:spcPts val="0"/>
              </a:spcAft>
              <a:buSzPts val="1400"/>
              <a:buChar char="○"/>
            </a:pPr>
            <a:r>
              <a:rPr lang="en" sz="1400"/>
              <a:t>Sean Jung</a:t>
            </a:r>
            <a:endParaRPr sz="1400"/>
          </a:p>
          <a:p>
            <a:pPr indent="-317500" lvl="1" marL="914400" rtl="0" algn="l">
              <a:spcBef>
                <a:spcPts val="0"/>
              </a:spcBef>
              <a:spcAft>
                <a:spcPts val="0"/>
              </a:spcAft>
              <a:buSzPts val="1400"/>
              <a:buChar char="○"/>
            </a:pPr>
            <a:r>
              <a:rPr lang="en" sz="1400"/>
              <a:t>Doria (Jiaqi) Dong</a:t>
            </a:r>
            <a:br>
              <a:rPr lang="en" sz="1400"/>
            </a:br>
            <a:endParaRPr sz="1400"/>
          </a:p>
          <a:p>
            <a:pPr indent="-330200" lvl="0" marL="457200" rtl="0" algn="l">
              <a:spcBef>
                <a:spcPts val="0"/>
              </a:spcBef>
              <a:spcAft>
                <a:spcPts val="0"/>
              </a:spcAft>
              <a:buSzPts val="1600"/>
              <a:buAutoNum type="arabicPeriod"/>
            </a:pPr>
            <a:r>
              <a:rPr b="1" lang="en" sz="1600"/>
              <a:t>Machine Learning</a:t>
            </a:r>
            <a:endParaRPr b="1" sz="1600"/>
          </a:p>
          <a:p>
            <a:pPr indent="-317500" lvl="1" marL="914400" rtl="0" algn="l">
              <a:spcBef>
                <a:spcPts val="0"/>
              </a:spcBef>
              <a:spcAft>
                <a:spcPts val="0"/>
              </a:spcAft>
              <a:buSzPts val="1400"/>
              <a:buChar char="○"/>
            </a:pPr>
            <a:r>
              <a:rPr lang="en" sz="1400"/>
              <a:t>Long Thanh Nguyen</a:t>
            </a:r>
            <a:endParaRPr sz="1400"/>
          </a:p>
          <a:p>
            <a:pPr indent="-317500" lvl="1" marL="914400" rtl="0" algn="l">
              <a:spcBef>
                <a:spcPts val="0"/>
              </a:spcBef>
              <a:spcAft>
                <a:spcPts val="0"/>
              </a:spcAft>
              <a:buSzPts val="1400"/>
              <a:buChar char="○"/>
            </a:pPr>
            <a:r>
              <a:rPr lang="en" sz="1400"/>
              <a:t>Mazzy Chen</a:t>
            </a:r>
            <a:endParaRPr sz="1400"/>
          </a:p>
          <a:p>
            <a:pPr indent="-317500" lvl="1" marL="914400" rtl="0" algn="l">
              <a:spcBef>
                <a:spcPts val="0"/>
              </a:spcBef>
              <a:spcAft>
                <a:spcPts val="0"/>
              </a:spcAft>
              <a:buSzPts val="1400"/>
              <a:buChar char="○"/>
            </a:pPr>
            <a:r>
              <a:rPr lang="en" sz="1400"/>
              <a:t>Tung Thanh Dang</a:t>
            </a:r>
            <a:endParaRPr sz="1400"/>
          </a:p>
        </p:txBody>
      </p:sp>
      <p:sp>
        <p:nvSpPr>
          <p:cNvPr id="92" name="Google Shape;92;p17"/>
          <p:cNvSpPr txBox="1"/>
          <p:nvPr>
            <p:ph idx="2" type="body"/>
          </p:nvPr>
        </p:nvSpPr>
        <p:spPr>
          <a:xfrm>
            <a:off x="3112400" y="1152488"/>
            <a:ext cx="59430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500"/>
              <a:t>Primary </a:t>
            </a:r>
            <a:r>
              <a:rPr b="1" lang="en" sz="1500"/>
              <a:t>Datasets:</a:t>
            </a:r>
            <a:endParaRPr b="1" sz="1500"/>
          </a:p>
          <a:p>
            <a:pPr indent="-323850" lvl="0" marL="457200" rtl="0" algn="l">
              <a:lnSpc>
                <a:spcPct val="95000"/>
              </a:lnSpc>
              <a:spcBef>
                <a:spcPts val="1200"/>
              </a:spcBef>
              <a:spcAft>
                <a:spcPts val="0"/>
              </a:spcAft>
              <a:buSzPts val="1500"/>
              <a:buChar char="●"/>
            </a:pPr>
            <a:r>
              <a:rPr b="1" lang="en" sz="1500"/>
              <a:t>SuperMAG (1970-present)</a:t>
            </a:r>
            <a:endParaRPr b="1" sz="1500"/>
          </a:p>
          <a:p>
            <a:pPr indent="-311150" lvl="1" marL="914400" rtl="0" algn="l">
              <a:lnSpc>
                <a:spcPct val="95000"/>
              </a:lnSpc>
              <a:spcBef>
                <a:spcPts val="0"/>
              </a:spcBef>
              <a:spcAft>
                <a:spcPts val="0"/>
              </a:spcAft>
              <a:buSzPts val="1300"/>
              <a:buChar char="○"/>
            </a:pPr>
            <a:r>
              <a:rPr lang="en" sz="1300"/>
              <a:t>Super Magnetospheric Automated Geophysical Observatory (SuperMAG)</a:t>
            </a:r>
            <a:endParaRPr sz="1300"/>
          </a:p>
          <a:p>
            <a:pPr indent="-311150" lvl="1" marL="914400" rtl="0" algn="l">
              <a:lnSpc>
                <a:spcPct val="95000"/>
              </a:lnSpc>
              <a:spcBef>
                <a:spcPts val="0"/>
              </a:spcBef>
              <a:spcAft>
                <a:spcPts val="0"/>
              </a:spcAft>
              <a:buSzPts val="1300"/>
              <a:buChar char="○"/>
            </a:pPr>
            <a:r>
              <a:rPr lang="en" sz="1300"/>
              <a:t>Provides global magnetic field observations from multiple international entities, organized by John Hopkins Applied Physics Laboratory.</a:t>
            </a:r>
            <a:br>
              <a:rPr lang="en" sz="1300"/>
            </a:br>
            <a:endParaRPr sz="1300"/>
          </a:p>
          <a:p>
            <a:pPr indent="-323850" lvl="0" marL="457200" rtl="0" algn="l">
              <a:lnSpc>
                <a:spcPct val="95000"/>
              </a:lnSpc>
              <a:spcBef>
                <a:spcPts val="0"/>
              </a:spcBef>
              <a:spcAft>
                <a:spcPts val="0"/>
              </a:spcAft>
              <a:buSzPts val="1500"/>
              <a:buChar char="●"/>
            </a:pPr>
            <a:r>
              <a:rPr b="1" lang="en" sz="1500"/>
              <a:t>OMNIWeb NASA  (1963-present)</a:t>
            </a:r>
            <a:endParaRPr b="1" sz="1500"/>
          </a:p>
          <a:p>
            <a:pPr indent="-311150" lvl="1" marL="914400" rtl="0" algn="l">
              <a:lnSpc>
                <a:spcPct val="95000"/>
              </a:lnSpc>
              <a:spcBef>
                <a:spcPts val="0"/>
              </a:spcBef>
              <a:spcAft>
                <a:spcPts val="0"/>
              </a:spcAft>
              <a:buSzPts val="1300"/>
              <a:buChar char="○"/>
            </a:pPr>
            <a:r>
              <a:rPr lang="en" sz="1300"/>
              <a:t>Observations and Measurements of the Interplanetary Medium (OMNI)</a:t>
            </a:r>
            <a:endParaRPr sz="1300"/>
          </a:p>
          <a:p>
            <a:pPr indent="-311150" lvl="1" marL="914400" rtl="0" algn="l">
              <a:lnSpc>
                <a:spcPct val="95000"/>
              </a:lnSpc>
              <a:spcBef>
                <a:spcPts val="0"/>
              </a:spcBef>
              <a:spcAft>
                <a:spcPts val="0"/>
              </a:spcAft>
              <a:buSzPts val="1300"/>
              <a:buChar char="○"/>
            </a:pPr>
            <a:r>
              <a:rPr lang="en" sz="1300"/>
              <a:t>Provides </a:t>
            </a:r>
            <a:r>
              <a:rPr lang="en" sz="1300"/>
              <a:t>interplanetary</a:t>
            </a:r>
            <a:r>
              <a:rPr lang="en" sz="1300"/>
              <a:t> </a:t>
            </a:r>
            <a:r>
              <a:rPr lang="en" sz="1300"/>
              <a:t>magnetic</a:t>
            </a:r>
            <a:r>
              <a:rPr lang="en" sz="1300"/>
              <a:t> field (IMF) data, solar energetic particle (SEP) data, geomagnetic indices, and other </a:t>
            </a:r>
            <a:r>
              <a:rPr lang="en" sz="1300"/>
              <a:t>field data from spacecraft in geocentric orbit detecting solar winds</a:t>
            </a:r>
            <a:br>
              <a:rPr lang="en" sz="1300"/>
            </a:br>
            <a:endParaRPr sz="1300"/>
          </a:p>
          <a:p>
            <a:pPr indent="-323850" lvl="0" marL="457200" rtl="0" algn="l">
              <a:lnSpc>
                <a:spcPct val="95000"/>
              </a:lnSpc>
              <a:spcBef>
                <a:spcPts val="0"/>
              </a:spcBef>
              <a:spcAft>
                <a:spcPts val="0"/>
              </a:spcAft>
              <a:buSzPts val="1500"/>
              <a:buChar char="●"/>
            </a:pPr>
            <a:r>
              <a:rPr b="1" lang="en" sz="1500"/>
              <a:t>NERC GIC (2013-present)</a:t>
            </a:r>
            <a:endParaRPr b="1" sz="1500"/>
          </a:p>
          <a:p>
            <a:pPr indent="-311150" lvl="1" marL="914400" rtl="0" algn="l">
              <a:lnSpc>
                <a:spcPct val="95000"/>
              </a:lnSpc>
              <a:spcBef>
                <a:spcPts val="0"/>
              </a:spcBef>
              <a:spcAft>
                <a:spcPts val="0"/>
              </a:spcAft>
              <a:buSzPts val="1300"/>
              <a:buChar char="○"/>
            </a:pPr>
            <a:r>
              <a:rPr lang="en" sz="1300"/>
              <a:t>North American Electricity Reliability Corporation (NERC) Geomagnetic Disturbance Incidents (GMD)</a:t>
            </a:r>
            <a:endParaRPr sz="1300"/>
          </a:p>
          <a:p>
            <a:pPr indent="-311150" lvl="1" marL="914400" rtl="0" algn="l">
              <a:lnSpc>
                <a:spcPct val="95000"/>
              </a:lnSpc>
              <a:spcBef>
                <a:spcPts val="0"/>
              </a:spcBef>
              <a:spcAft>
                <a:spcPts val="0"/>
              </a:spcAft>
              <a:buSzPts val="1300"/>
              <a:buChar char="○"/>
            </a:pPr>
            <a:r>
              <a:rPr lang="en" sz="1300"/>
              <a:t>Provides geomagnetically induced currents (GICs) on U.S electrical power grid.</a:t>
            </a:r>
            <a:endParaRPr sz="1300"/>
          </a:p>
        </p:txBody>
      </p:sp>
      <p:pic>
        <p:nvPicPr>
          <p:cNvPr id="93" name="Google Shape;93;p17"/>
          <p:cNvPicPr preferRelativeResize="0"/>
          <p:nvPr/>
        </p:nvPicPr>
        <p:blipFill>
          <a:blip r:embed="rId3">
            <a:alphaModFix/>
          </a:blip>
          <a:stretch>
            <a:fillRect/>
          </a:stretch>
        </p:blipFill>
        <p:spPr>
          <a:xfrm>
            <a:off x="6542668" y="1236975"/>
            <a:ext cx="1482025" cy="466650"/>
          </a:xfrm>
          <a:prstGeom prst="rect">
            <a:avLst/>
          </a:prstGeom>
          <a:noFill/>
          <a:ln>
            <a:noFill/>
          </a:ln>
        </p:spPr>
      </p:pic>
      <p:pic>
        <p:nvPicPr>
          <p:cNvPr id="94" name="Google Shape;94;p17"/>
          <p:cNvPicPr preferRelativeResize="0"/>
          <p:nvPr/>
        </p:nvPicPr>
        <p:blipFill>
          <a:blip r:embed="rId4">
            <a:alphaModFix/>
          </a:blip>
          <a:stretch>
            <a:fillRect/>
          </a:stretch>
        </p:blipFill>
        <p:spPr>
          <a:xfrm>
            <a:off x="6722123" y="4017751"/>
            <a:ext cx="875820" cy="280675"/>
          </a:xfrm>
          <a:prstGeom prst="rect">
            <a:avLst/>
          </a:prstGeom>
          <a:noFill/>
          <a:ln>
            <a:noFill/>
          </a:ln>
        </p:spPr>
      </p:pic>
      <p:pic>
        <p:nvPicPr>
          <p:cNvPr id="95" name="Google Shape;95;p17"/>
          <p:cNvPicPr preferRelativeResize="0"/>
          <p:nvPr/>
        </p:nvPicPr>
        <p:blipFill>
          <a:blip r:embed="rId5">
            <a:alphaModFix/>
          </a:blip>
          <a:stretch>
            <a:fillRect/>
          </a:stretch>
        </p:blipFill>
        <p:spPr>
          <a:xfrm>
            <a:off x="6658425" y="2725763"/>
            <a:ext cx="1250535" cy="269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sp>
        <p:nvSpPr>
          <p:cNvPr id="496" name="Google Shape;496;p62"/>
          <p:cNvSpPr txBox="1"/>
          <p:nvPr>
            <p:ph type="title"/>
          </p:nvPr>
        </p:nvSpPr>
        <p:spPr>
          <a:xfrm>
            <a:off x="311700" y="551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2: New assigned data processing</a:t>
            </a:r>
            <a:endParaRPr/>
          </a:p>
        </p:txBody>
      </p:sp>
      <p:sp>
        <p:nvSpPr>
          <p:cNvPr id="497" name="Google Shape;497;p62"/>
          <p:cNvSpPr txBox="1"/>
          <p:nvPr>
            <p:ph idx="1" type="body"/>
          </p:nvPr>
        </p:nvSpPr>
        <p:spPr>
          <a:xfrm>
            <a:off x="311700" y="604700"/>
            <a:ext cx="8520600" cy="1198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Issues:</a:t>
            </a:r>
            <a:endParaRPr/>
          </a:p>
          <a:p>
            <a:pPr indent="-342900" lvl="0" marL="457200" rtl="0" algn="l">
              <a:spcBef>
                <a:spcPts val="1200"/>
              </a:spcBef>
              <a:spcAft>
                <a:spcPts val="0"/>
              </a:spcAft>
              <a:buSzPts val="1800"/>
              <a:buAutoNum type="arabicPeriod"/>
            </a:pPr>
            <a:r>
              <a:rPr lang="en"/>
              <a:t>What are </a:t>
            </a:r>
            <a:r>
              <a:rPr lang="en">
                <a:solidFill>
                  <a:srgbClr val="4A86E8"/>
                </a:solidFill>
              </a:rPr>
              <a:t>GIC_QDC</a:t>
            </a:r>
            <a:r>
              <a:rPr lang="en"/>
              <a:t> &amp; </a:t>
            </a:r>
            <a:r>
              <a:rPr lang="en">
                <a:solidFill>
                  <a:srgbClr val="4A86E8"/>
                </a:solidFill>
              </a:rPr>
              <a:t>IQR</a:t>
            </a:r>
            <a:r>
              <a:rPr lang="en"/>
              <a:t> ?</a:t>
            </a:r>
            <a:endParaRPr/>
          </a:p>
          <a:p>
            <a:pPr indent="-342900" lvl="0" marL="457200" rtl="0" algn="l">
              <a:spcBef>
                <a:spcPts val="0"/>
              </a:spcBef>
              <a:spcAft>
                <a:spcPts val="0"/>
              </a:spcAft>
              <a:buSzPts val="1800"/>
              <a:buAutoNum type="arabicPeriod"/>
            </a:pPr>
            <a:r>
              <a:rPr lang="en"/>
              <a:t>How should I process the raw data ?</a:t>
            </a:r>
            <a:endParaRPr/>
          </a:p>
        </p:txBody>
      </p:sp>
      <p:pic>
        <p:nvPicPr>
          <p:cNvPr id="498" name="Google Shape;498;p62"/>
          <p:cNvPicPr preferRelativeResize="0"/>
          <p:nvPr/>
        </p:nvPicPr>
        <p:blipFill>
          <a:blip r:embed="rId3">
            <a:alphaModFix/>
          </a:blip>
          <a:stretch>
            <a:fillRect/>
          </a:stretch>
        </p:blipFill>
        <p:spPr>
          <a:xfrm>
            <a:off x="5657400" y="1152475"/>
            <a:ext cx="3405100" cy="204225"/>
          </a:xfrm>
          <a:prstGeom prst="rect">
            <a:avLst/>
          </a:prstGeom>
          <a:noFill/>
          <a:ln>
            <a:noFill/>
          </a:ln>
        </p:spPr>
      </p:pic>
      <p:pic>
        <p:nvPicPr>
          <p:cNvPr id="499" name="Google Shape;499;p62"/>
          <p:cNvPicPr preferRelativeResize="0"/>
          <p:nvPr/>
        </p:nvPicPr>
        <p:blipFill>
          <a:blip r:embed="rId4">
            <a:alphaModFix/>
          </a:blip>
          <a:stretch>
            <a:fillRect/>
          </a:stretch>
        </p:blipFill>
        <p:spPr>
          <a:xfrm>
            <a:off x="5678989" y="1356689"/>
            <a:ext cx="3131704" cy="2968960"/>
          </a:xfrm>
          <a:prstGeom prst="rect">
            <a:avLst/>
          </a:prstGeom>
          <a:noFill/>
          <a:ln>
            <a:noFill/>
          </a:ln>
        </p:spPr>
      </p:pic>
      <p:sp>
        <p:nvSpPr>
          <p:cNvPr id="500" name="Google Shape;500;p62"/>
          <p:cNvSpPr txBox="1"/>
          <p:nvPr/>
        </p:nvSpPr>
        <p:spPr>
          <a:xfrm>
            <a:off x="418825" y="1886775"/>
            <a:ext cx="4632900" cy="30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Ideas of processing:</a:t>
            </a:r>
            <a:endParaRPr sz="1800">
              <a:solidFill>
                <a:schemeClr val="dk2"/>
              </a:solidFill>
              <a:latin typeface="Source Sans Pro"/>
              <a:ea typeface="Source Sans Pro"/>
              <a:cs typeface="Source Sans Pro"/>
              <a:sym typeface="Source Sans Pro"/>
            </a:endParaRPr>
          </a:p>
          <a:p>
            <a:pPr indent="-342900" lvl="0" marL="457200" rtl="0" algn="l">
              <a:spcBef>
                <a:spcPts val="0"/>
              </a:spcBef>
              <a:spcAft>
                <a:spcPts val="0"/>
              </a:spcAft>
              <a:buClr>
                <a:schemeClr val="dk2"/>
              </a:buClr>
              <a:buSzPts val="1800"/>
              <a:buFont typeface="Source Sans Pro"/>
              <a:buAutoNum type="arabicPeriod"/>
            </a:pPr>
            <a:r>
              <a:rPr lang="en" sz="1800">
                <a:solidFill>
                  <a:schemeClr val="dk2"/>
                </a:solidFill>
                <a:latin typeface="Source Sans Pro"/>
                <a:ea typeface="Source Sans Pro"/>
                <a:cs typeface="Source Sans Pro"/>
                <a:sym typeface="Source Sans Pro"/>
              </a:rPr>
              <a:t>The dataset is 7 stations with </a:t>
            </a:r>
            <a:r>
              <a:rPr lang="en" sz="1800">
                <a:solidFill>
                  <a:srgbClr val="4A86E8"/>
                </a:solidFill>
                <a:latin typeface="Source Sans Pro"/>
                <a:ea typeface="Source Sans Pro"/>
                <a:cs typeface="Source Sans Pro"/>
                <a:sym typeface="Source Sans Pro"/>
              </a:rPr>
              <a:t>same timeline (13 days)</a:t>
            </a:r>
            <a:r>
              <a:rPr lang="en" sz="1800">
                <a:solidFill>
                  <a:schemeClr val="dk2"/>
                </a:solidFill>
                <a:latin typeface="Source Sans Pro"/>
                <a:ea typeface="Source Sans Pro"/>
                <a:cs typeface="Source Sans Pro"/>
                <a:sym typeface="Source Sans Pro"/>
              </a:rPr>
              <a:t>. Extracting the EV with same time and combine into 1 dataset?</a:t>
            </a:r>
            <a:endParaRPr sz="18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rPr lang="en" sz="1800">
                <a:solidFill>
                  <a:schemeClr val="dk2"/>
                </a:solidFill>
                <a:latin typeface="Source Sans Pro"/>
                <a:ea typeface="Source Sans Pro"/>
                <a:cs typeface="Source Sans Pro"/>
                <a:sym typeface="Source Sans Pro"/>
              </a:rPr>
              <a:t>Then extract from every 1 hours?</a:t>
            </a:r>
            <a:endParaRPr sz="18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800">
              <a:solidFill>
                <a:schemeClr val="dk2"/>
              </a:solidFill>
              <a:latin typeface="Source Sans Pro"/>
              <a:ea typeface="Source Sans Pro"/>
              <a:cs typeface="Source Sans Pro"/>
              <a:sym typeface="Source Sans Pro"/>
            </a:endParaRPr>
          </a:p>
          <a:p>
            <a:pPr indent="-342900" lvl="0" marL="457200" rtl="0" algn="l">
              <a:spcBef>
                <a:spcPts val="0"/>
              </a:spcBef>
              <a:spcAft>
                <a:spcPts val="0"/>
              </a:spcAft>
              <a:buClr>
                <a:schemeClr val="dk2"/>
              </a:buClr>
              <a:buSzPts val="1800"/>
              <a:buFont typeface="Source Sans Pro"/>
              <a:buAutoNum type="arabicPeriod"/>
            </a:pPr>
            <a:r>
              <a:rPr lang="en" sz="1800">
                <a:solidFill>
                  <a:schemeClr val="dk2"/>
                </a:solidFill>
                <a:latin typeface="Source Sans Pro"/>
                <a:ea typeface="Source Sans Pro"/>
                <a:cs typeface="Source Sans Pro"/>
                <a:sym typeface="Source Sans Pro"/>
              </a:rPr>
              <a:t>Extract EV from each day? ( 13 days per node)</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 name="Shape 504"/>
        <p:cNvGrpSpPr/>
        <p:nvPr/>
      </p:nvGrpSpPr>
      <p:grpSpPr>
        <a:xfrm>
          <a:off x="0" y="0"/>
          <a:ext cx="0" cy="0"/>
          <a:chOff x="0" y="0"/>
          <a:chExt cx="0" cy="0"/>
        </a:xfrm>
      </p:grpSpPr>
      <p:sp>
        <p:nvSpPr>
          <p:cNvPr id="505" name="Google Shape;505;p63"/>
          <p:cNvSpPr txBox="1"/>
          <p:nvPr>
            <p:ph type="title"/>
          </p:nvPr>
        </p:nvSpPr>
        <p:spPr>
          <a:xfrm>
            <a:off x="311700" y="1479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00"/>
              <a:t>Visualizing GIC EV threshold for GEV </a:t>
            </a:r>
            <a:r>
              <a:rPr lang="en" sz="2300">
                <a:solidFill>
                  <a:srgbClr val="4A86E8"/>
                </a:solidFill>
              </a:rPr>
              <a:t>1-10</a:t>
            </a:r>
            <a:r>
              <a:rPr lang="en" sz="2300"/>
              <a:t> years return value</a:t>
            </a:r>
            <a:endParaRPr sz="2300"/>
          </a:p>
          <a:p>
            <a:pPr indent="0" lvl="0" marL="0" rtl="0" algn="l">
              <a:spcBef>
                <a:spcPts val="0"/>
              </a:spcBef>
              <a:spcAft>
                <a:spcPts val="0"/>
              </a:spcAft>
              <a:buClr>
                <a:schemeClr val="dk2"/>
              </a:buClr>
              <a:buSzPct val="43043"/>
              <a:buFont typeface="Arial"/>
              <a:buNone/>
            </a:pPr>
            <a:r>
              <a:rPr lang="en" sz="2300"/>
              <a:t>Issues: data over </a:t>
            </a:r>
            <a:r>
              <a:rPr lang="en" sz="2300">
                <a:solidFill>
                  <a:srgbClr val="4A86E8"/>
                </a:solidFill>
              </a:rPr>
              <a:t>thres = 35</a:t>
            </a:r>
            <a:r>
              <a:rPr lang="en" sz="2300"/>
              <a:t> becomes</a:t>
            </a:r>
            <a:r>
              <a:rPr lang="en" sz="2300">
                <a:solidFill>
                  <a:srgbClr val="4A86E8"/>
                </a:solidFill>
              </a:rPr>
              <a:t> unreasonable</a:t>
            </a:r>
            <a:endParaRPr sz="2300">
              <a:solidFill>
                <a:srgbClr val="4A86E8"/>
              </a:solidFill>
            </a:endParaRPr>
          </a:p>
        </p:txBody>
      </p:sp>
      <p:sp>
        <p:nvSpPr>
          <p:cNvPr id="506" name="Google Shape;506;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7" name="Google Shape;507;p63"/>
          <p:cNvPicPr preferRelativeResize="0"/>
          <p:nvPr/>
        </p:nvPicPr>
        <p:blipFill>
          <a:blip r:embed="rId3">
            <a:alphaModFix/>
          </a:blip>
          <a:stretch>
            <a:fillRect/>
          </a:stretch>
        </p:blipFill>
        <p:spPr>
          <a:xfrm>
            <a:off x="235950" y="1556812"/>
            <a:ext cx="3039100" cy="3251625"/>
          </a:xfrm>
          <a:prstGeom prst="rect">
            <a:avLst/>
          </a:prstGeom>
          <a:noFill/>
          <a:ln>
            <a:noFill/>
          </a:ln>
        </p:spPr>
      </p:pic>
      <p:pic>
        <p:nvPicPr>
          <p:cNvPr id="508" name="Google Shape;508;p63"/>
          <p:cNvPicPr preferRelativeResize="0"/>
          <p:nvPr/>
        </p:nvPicPr>
        <p:blipFill>
          <a:blip r:embed="rId4">
            <a:alphaModFix/>
          </a:blip>
          <a:stretch>
            <a:fillRect/>
          </a:stretch>
        </p:blipFill>
        <p:spPr>
          <a:xfrm>
            <a:off x="235950" y="1375574"/>
            <a:ext cx="3039100" cy="181226"/>
          </a:xfrm>
          <a:prstGeom prst="rect">
            <a:avLst/>
          </a:prstGeom>
          <a:noFill/>
          <a:ln>
            <a:noFill/>
          </a:ln>
        </p:spPr>
      </p:pic>
      <p:pic>
        <p:nvPicPr>
          <p:cNvPr id="509" name="Google Shape;509;p63"/>
          <p:cNvPicPr preferRelativeResize="0"/>
          <p:nvPr/>
        </p:nvPicPr>
        <p:blipFill>
          <a:blip r:embed="rId5">
            <a:alphaModFix/>
          </a:blip>
          <a:stretch>
            <a:fillRect/>
          </a:stretch>
        </p:blipFill>
        <p:spPr>
          <a:xfrm>
            <a:off x="3422386" y="1431297"/>
            <a:ext cx="5409914" cy="3443300"/>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3" name="Shape 513"/>
        <p:cNvGrpSpPr/>
        <p:nvPr/>
      </p:nvGrpSpPr>
      <p:grpSpPr>
        <a:xfrm>
          <a:off x="0" y="0"/>
          <a:ext cx="0" cy="0"/>
          <a:chOff x="0" y="0"/>
          <a:chExt cx="0" cy="0"/>
        </a:xfrm>
      </p:grpSpPr>
      <p:sp>
        <p:nvSpPr>
          <p:cNvPr id="514" name="Google Shape;514;p6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Reasons that might cause the extreme surge</a:t>
            </a:r>
            <a:endParaRPr/>
          </a:p>
        </p:txBody>
      </p:sp>
      <p:sp>
        <p:nvSpPr>
          <p:cNvPr id="515" name="Google Shape;515;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Reasons that might causes this happen:</a:t>
            </a:r>
            <a:endParaRPr/>
          </a:p>
          <a:p>
            <a:pPr indent="-342900" lvl="0" marL="457200" rtl="0" algn="l">
              <a:spcBef>
                <a:spcPts val="1200"/>
              </a:spcBef>
              <a:spcAft>
                <a:spcPts val="0"/>
              </a:spcAft>
              <a:buSzPts val="1800"/>
              <a:buAutoNum type="arabicPeriod"/>
            </a:pPr>
            <a:r>
              <a:rPr lang="en">
                <a:solidFill>
                  <a:srgbClr val="4A86E8"/>
                </a:solidFill>
              </a:rPr>
              <a:t>Small numbers of samples</a:t>
            </a:r>
            <a:r>
              <a:rPr lang="en"/>
              <a:t> lead to </a:t>
            </a:r>
            <a:r>
              <a:rPr lang="en">
                <a:solidFill>
                  <a:srgbClr val="4A86E8"/>
                </a:solidFill>
              </a:rPr>
              <a:t>unstable</a:t>
            </a:r>
            <a:r>
              <a:rPr lang="en"/>
              <a:t> and unrealistic estimates.(Wrong!)</a:t>
            </a:r>
            <a:endParaRPr/>
          </a:p>
          <a:p>
            <a:pPr indent="-342900" lvl="0" marL="457200" rtl="0" algn="l">
              <a:spcBef>
                <a:spcPts val="0"/>
              </a:spcBef>
              <a:spcAft>
                <a:spcPts val="0"/>
              </a:spcAft>
              <a:buSzPts val="1800"/>
              <a:buAutoNum type="arabicPeriod"/>
            </a:pPr>
            <a:r>
              <a:rPr lang="en"/>
              <a:t>Parameter </a:t>
            </a:r>
            <a:r>
              <a:rPr lang="en"/>
              <a:t>instability</a:t>
            </a:r>
            <a:r>
              <a:rPr lang="en"/>
              <a:t>: the </a:t>
            </a:r>
            <a:r>
              <a:rPr lang="en">
                <a:solidFill>
                  <a:srgbClr val="4A86E8"/>
                </a:solidFill>
              </a:rPr>
              <a:t>shape, scale and location</a:t>
            </a:r>
            <a:r>
              <a:rPr lang="en"/>
              <a:t> parameters of the GEV distribution can </a:t>
            </a:r>
            <a:r>
              <a:rPr lang="en"/>
              <a:t>significantly changes in the threshold</a:t>
            </a:r>
            <a:endParaRPr/>
          </a:p>
          <a:p>
            <a:pPr indent="-342900" lvl="0" marL="457200" rtl="0" algn="l">
              <a:spcBef>
                <a:spcPts val="0"/>
              </a:spcBef>
              <a:spcAft>
                <a:spcPts val="0"/>
              </a:spcAft>
              <a:buSzPts val="1800"/>
              <a:buAutoNum type="arabicPeriod"/>
            </a:pPr>
            <a:r>
              <a:rPr lang="en"/>
              <a:t>The </a:t>
            </a:r>
            <a:r>
              <a:rPr lang="en">
                <a:solidFill>
                  <a:srgbClr val="4A86E8"/>
                </a:solidFill>
              </a:rPr>
              <a:t>abnormal surge</a:t>
            </a:r>
            <a:r>
              <a:rPr lang="en"/>
              <a:t> occurs exactly </a:t>
            </a:r>
            <a:r>
              <a:rPr lang="en">
                <a:solidFill>
                  <a:srgbClr val="4A86E8"/>
                </a:solidFill>
              </a:rPr>
              <a:t>the same</a:t>
            </a:r>
            <a:r>
              <a:rPr lang="en"/>
              <a:t> threshold as estimating </a:t>
            </a:r>
            <a:r>
              <a:rPr lang="en">
                <a:solidFill>
                  <a:srgbClr val="4A86E8"/>
                </a:solidFill>
              </a:rPr>
              <a:t>1-100</a:t>
            </a:r>
            <a:r>
              <a:rPr lang="en"/>
              <a:t> years Zt ( When it reach threshold = 35) </a:t>
            </a:r>
            <a:r>
              <a:rPr lang="en"/>
              <a:t> </a:t>
            </a:r>
            <a:endParaRPr/>
          </a:p>
        </p:txBody>
      </p:sp>
      <p:pic>
        <p:nvPicPr>
          <p:cNvPr id="516" name="Google Shape;516;p64"/>
          <p:cNvPicPr preferRelativeResize="0"/>
          <p:nvPr/>
        </p:nvPicPr>
        <p:blipFill>
          <a:blip r:embed="rId3">
            <a:alphaModFix/>
          </a:blip>
          <a:stretch>
            <a:fillRect/>
          </a:stretch>
        </p:blipFill>
        <p:spPr>
          <a:xfrm>
            <a:off x="1436225" y="3438775"/>
            <a:ext cx="5924550" cy="1000125"/>
          </a:xfrm>
          <a:prstGeom prst="rect">
            <a:avLst/>
          </a:prstGeom>
          <a:noFill/>
          <a:ln>
            <a:noFill/>
          </a:ln>
        </p:spPr>
      </p:pic>
      <p:sp>
        <p:nvSpPr>
          <p:cNvPr id="517" name="Google Shape;517;p64"/>
          <p:cNvSpPr txBox="1"/>
          <p:nvPr/>
        </p:nvSpPr>
        <p:spPr>
          <a:xfrm>
            <a:off x="1297625" y="4383175"/>
            <a:ext cx="57747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GIC EV that are over 30 amp</a:t>
            </a:r>
            <a:endParaRPr sz="1600">
              <a:solidFill>
                <a:schemeClr val="dk2"/>
              </a:solidFill>
              <a:latin typeface="Source Sans Pro"/>
              <a:ea typeface="Source Sans Pro"/>
              <a:cs typeface="Source Sans Pro"/>
              <a:sym typeface="Source Sans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65"/>
          <p:cNvSpPr txBox="1"/>
          <p:nvPr>
            <p:ph type="title"/>
          </p:nvPr>
        </p:nvSpPr>
        <p:spPr>
          <a:xfrm>
            <a:off x="311700" y="445025"/>
            <a:ext cx="3046500" cy="412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4A86E8"/>
                </a:solidFill>
              </a:rPr>
              <a:t>Bootstrap method</a:t>
            </a:r>
            <a:endParaRPr sz="1400">
              <a:solidFill>
                <a:srgbClr val="4A86E8"/>
              </a:solidFill>
            </a:endParaRPr>
          </a:p>
          <a:p>
            <a:pPr indent="0" lvl="0" marL="0" rtl="0" algn="l">
              <a:spcBef>
                <a:spcPts val="0"/>
              </a:spcBef>
              <a:spcAft>
                <a:spcPts val="0"/>
              </a:spcAft>
              <a:buNone/>
            </a:pPr>
            <a:r>
              <a:rPr lang="en" sz="1400"/>
              <a:t>Randomly sample </a:t>
            </a:r>
            <a:r>
              <a:rPr lang="en" sz="1400">
                <a:solidFill>
                  <a:srgbClr val="4A86E8"/>
                </a:solidFill>
              </a:rPr>
              <a:t>80%</a:t>
            </a:r>
            <a:r>
              <a:rPr lang="en" sz="1400"/>
              <a:t> of GIC EV</a:t>
            </a:r>
            <a:endParaRPr sz="1400"/>
          </a:p>
          <a:p>
            <a:pPr indent="0" lvl="0" marL="0" rtl="0" algn="l">
              <a:spcBef>
                <a:spcPts val="0"/>
              </a:spcBef>
              <a:spcAft>
                <a:spcPts val="0"/>
              </a:spcAft>
              <a:buNone/>
            </a:pPr>
            <a:r>
              <a:rPr lang="en" sz="1400"/>
              <a:t>Threshold = 15 amp</a:t>
            </a:r>
            <a:endParaRPr sz="1400"/>
          </a:p>
          <a:p>
            <a:pPr indent="0" lvl="0" marL="0" rtl="0" algn="l">
              <a:spcBef>
                <a:spcPts val="0"/>
              </a:spcBef>
              <a:spcAft>
                <a:spcPts val="0"/>
              </a:spcAft>
              <a:buNone/>
            </a:pPr>
            <a:r>
              <a:rPr lang="en" sz="1400"/>
              <a:t>For 1</a:t>
            </a:r>
            <a:r>
              <a:rPr lang="en" sz="1400"/>
              <a:t>-100 years return value</a:t>
            </a:r>
            <a:endParaRPr sz="1400"/>
          </a:p>
        </p:txBody>
      </p:sp>
      <p:sp>
        <p:nvSpPr>
          <p:cNvPr id="523" name="Google Shape;523;p65"/>
          <p:cNvSpPr txBox="1"/>
          <p:nvPr>
            <p:ph idx="1" type="body"/>
          </p:nvPr>
        </p:nvSpPr>
        <p:spPr>
          <a:xfrm>
            <a:off x="311700" y="1505625"/>
            <a:ext cx="3046500" cy="2385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distribution of return level still </a:t>
            </a:r>
            <a:r>
              <a:rPr lang="en">
                <a:solidFill>
                  <a:srgbClr val="4A86E8"/>
                </a:solidFill>
              </a:rPr>
              <a:t>vary</a:t>
            </a:r>
            <a:r>
              <a:rPr lang="en"/>
              <a:t>, I think one significant </a:t>
            </a:r>
            <a:r>
              <a:rPr lang="en"/>
              <a:t>cause</a:t>
            </a:r>
            <a:r>
              <a:rPr lang="en"/>
              <a:t> is that whether the global maximum values is included or not. There are only </a:t>
            </a:r>
            <a:r>
              <a:rPr lang="en">
                <a:solidFill>
                  <a:srgbClr val="4A86E8"/>
                </a:solidFill>
              </a:rPr>
              <a:t>6</a:t>
            </a:r>
            <a:r>
              <a:rPr lang="en"/>
              <a:t> data that are over </a:t>
            </a:r>
            <a:r>
              <a:rPr lang="en">
                <a:solidFill>
                  <a:srgbClr val="4A86E8"/>
                </a:solidFill>
              </a:rPr>
              <a:t>200 amp</a:t>
            </a:r>
            <a:endParaRPr>
              <a:solidFill>
                <a:srgbClr val="4A86E8"/>
              </a:solidFill>
            </a:endParaRPr>
          </a:p>
        </p:txBody>
      </p:sp>
      <p:pic>
        <p:nvPicPr>
          <p:cNvPr id="524" name="Google Shape;524;p65"/>
          <p:cNvPicPr preferRelativeResize="0"/>
          <p:nvPr/>
        </p:nvPicPr>
        <p:blipFill>
          <a:blip r:embed="rId3">
            <a:alphaModFix/>
          </a:blip>
          <a:stretch>
            <a:fillRect/>
          </a:stretch>
        </p:blipFill>
        <p:spPr>
          <a:xfrm>
            <a:off x="3328626" y="8550"/>
            <a:ext cx="5815373" cy="5143500"/>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8" name="Shape 528"/>
        <p:cNvGrpSpPr/>
        <p:nvPr/>
      </p:nvGrpSpPr>
      <p:grpSpPr>
        <a:xfrm>
          <a:off x="0" y="0"/>
          <a:ext cx="0" cy="0"/>
          <a:chOff x="0" y="0"/>
          <a:chExt cx="0" cy="0"/>
        </a:xfrm>
      </p:grpSpPr>
      <p:sp>
        <p:nvSpPr>
          <p:cNvPr id="529" name="Google Shape;529;p66"/>
          <p:cNvSpPr txBox="1"/>
          <p:nvPr>
            <p:ph type="title"/>
          </p:nvPr>
        </p:nvSpPr>
        <p:spPr>
          <a:xfrm>
            <a:off x="389100" y="248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QDC GIC data Node 1</a:t>
            </a:r>
            <a:endParaRPr/>
          </a:p>
        </p:txBody>
      </p:sp>
      <p:sp>
        <p:nvSpPr>
          <p:cNvPr id="530" name="Google Shape;530;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1" name="Google Shape;531;p66"/>
          <p:cNvPicPr preferRelativeResize="0"/>
          <p:nvPr/>
        </p:nvPicPr>
        <p:blipFill>
          <a:blip r:embed="rId3">
            <a:alphaModFix/>
          </a:blip>
          <a:stretch>
            <a:fillRect/>
          </a:stretch>
        </p:blipFill>
        <p:spPr>
          <a:xfrm>
            <a:off x="466500" y="809225"/>
            <a:ext cx="8365801" cy="42064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5" name="Shape 535"/>
        <p:cNvGrpSpPr/>
        <p:nvPr/>
      </p:nvGrpSpPr>
      <p:grpSpPr>
        <a:xfrm>
          <a:off x="0" y="0"/>
          <a:ext cx="0" cy="0"/>
          <a:chOff x="0" y="0"/>
          <a:chExt cx="0" cy="0"/>
        </a:xfrm>
      </p:grpSpPr>
      <p:sp>
        <p:nvSpPr>
          <p:cNvPr id="536" name="Google Shape;536;p67"/>
          <p:cNvSpPr txBox="1"/>
          <p:nvPr>
            <p:ph type="title"/>
          </p:nvPr>
        </p:nvSpPr>
        <p:spPr>
          <a:xfrm>
            <a:off x="311700" y="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QDC Node 1+2 </a:t>
            </a:r>
            <a:endParaRPr/>
          </a:p>
        </p:txBody>
      </p:sp>
      <p:sp>
        <p:nvSpPr>
          <p:cNvPr id="537" name="Google Shape;537;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8" name="Google Shape;538;p67"/>
          <p:cNvPicPr preferRelativeResize="0"/>
          <p:nvPr/>
        </p:nvPicPr>
        <p:blipFill>
          <a:blip r:embed="rId3">
            <a:alphaModFix/>
          </a:blip>
          <a:stretch>
            <a:fillRect/>
          </a:stretch>
        </p:blipFill>
        <p:spPr>
          <a:xfrm>
            <a:off x="0" y="545706"/>
            <a:ext cx="9144001" cy="459779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2" name="Shape 542"/>
        <p:cNvGrpSpPr/>
        <p:nvPr/>
      </p:nvGrpSpPr>
      <p:grpSpPr>
        <a:xfrm>
          <a:off x="0" y="0"/>
          <a:ext cx="0" cy="0"/>
          <a:chOff x="0" y="0"/>
          <a:chExt cx="0" cy="0"/>
        </a:xfrm>
      </p:grpSpPr>
      <p:sp>
        <p:nvSpPr>
          <p:cNvPr id="543" name="Google Shape;543;p68"/>
          <p:cNvSpPr txBox="1"/>
          <p:nvPr>
            <p:ph type="title"/>
          </p:nvPr>
        </p:nvSpPr>
        <p:spPr>
          <a:xfrm>
            <a:off x="311700" y="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QDC Node 1 ~ 7</a:t>
            </a:r>
            <a:endParaRPr/>
          </a:p>
        </p:txBody>
      </p:sp>
      <p:sp>
        <p:nvSpPr>
          <p:cNvPr id="544" name="Google Shape;544;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5" name="Google Shape;545;p68"/>
          <p:cNvPicPr preferRelativeResize="0"/>
          <p:nvPr/>
        </p:nvPicPr>
        <p:blipFill>
          <a:blip r:embed="rId3">
            <a:alphaModFix/>
          </a:blip>
          <a:stretch>
            <a:fillRect/>
          </a:stretch>
        </p:blipFill>
        <p:spPr>
          <a:xfrm>
            <a:off x="0" y="561781"/>
            <a:ext cx="9144001" cy="459779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and Next step</a:t>
            </a:r>
            <a:endParaRPr/>
          </a:p>
        </p:txBody>
      </p:sp>
      <p:sp>
        <p:nvSpPr>
          <p:cNvPr id="551" name="Google Shape;551;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Bootstrap method</a:t>
            </a:r>
            <a:endParaRPr/>
          </a:p>
          <a:p>
            <a:pPr indent="-317500" lvl="1" marL="914400" rtl="0" algn="l">
              <a:spcBef>
                <a:spcPts val="0"/>
              </a:spcBef>
              <a:spcAft>
                <a:spcPts val="0"/>
              </a:spcAft>
              <a:buSzPts val="1400"/>
              <a:buChar char="○"/>
            </a:pPr>
            <a:r>
              <a:rPr lang="en"/>
              <a:t>I will try increase </a:t>
            </a:r>
            <a:r>
              <a:rPr lang="en">
                <a:solidFill>
                  <a:srgbClr val="4A86E8"/>
                </a:solidFill>
              </a:rPr>
              <a:t>more</a:t>
            </a:r>
            <a:r>
              <a:rPr lang="en"/>
              <a:t> </a:t>
            </a:r>
            <a:r>
              <a:rPr lang="en">
                <a:solidFill>
                  <a:srgbClr val="4A86E8"/>
                </a:solidFill>
              </a:rPr>
              <a:t>sample times</a:t>
            </a:r>
            <a:r>
              <a:rPr lang="en"/>
              <a:t> </a:t>
            </a:r>
            <a:r>
              <a:rPr lang="en"/>
              <a:t>to see the distribution </a:t>
            </a:r>
            <a:r>
              <a:rPr lang="en"/>
              <a:t>and record the </a:t>
            </a:r>
            <a:r>
              <a:rPr lang="en">
                <a:solidFill>
                  <a:srgbClr val="4A86E8"/>
                </a:solidFill>
              </a:rPr>
              <a:t>boundary values</a:t>
            </a:r>
            <a:r>
              <a:rPr lang="en"/>
              <a:t> </a:t>
            </a:r>
            <a:endParaRPr/>
          </a:p>
          <a:p>
            <a:pPr indent="-317500" lvl="1" marL="914400" rtl="0" algn="l">
              <a:spcBef>
                <a:spcPts val="0"/>
              </a:spcBef>
              <a:spcAft>
                <a:spcPts val="0"/>
              </a:spcAft>
              <a:buSzPts val="1400"/>
              <a:buChar char="○"/>
            </a:pPr>
            <a:r>
              <a:rPr lang="en"/>
              <a:t>Try </a:t>
            </a:r>
            <a:r>
              <a:rPr lang="en">
                <a:solidFill>
                  <a:srgbClr val="4A86E8"/>
                </a:solidFill>
              </a:rPr>
              <a:t>different return period times</a:t>
            </a:r>
            <a:r>
              <a:rPr lang="en"/>
              <a:t> for further observation</a:t>
            </a:r>
            <a:endParaRPr/>
          </a:p>
          <a:p>
            <a:pPr indent="-317500" lvl="1" marL="914400" rtl="0" algn="l">
              <a:spcBef>
                <a:spcPts val="0"/>
              </a:spcBef>
              <a:spcAft>
                <a:spcPts val="0"/>
              </a:spcAft>
              <a:buSzPts val="1400"/>
              <a:buChar char="○"/>
            </a:pPr>
            <a:r>
              <a:rPr lang="en"/>
              <a:t>See the </a:t>
            </a:r>
            <a:r>
              <a:rPr lang="en">
                <a:solidFill>
                  <a:srgbClr val="4A86E8"/>
                </a:solidFill>
              </a:rPr>
              <a:t>25% 50% 75%</a:t>
            </a:r>
            <a:r>
              <a:rPr lang="en"/>
              <a:t> of the return level</a:t>
            </a:r>
            <a:endParaRPr/>
          </a:p>
          <a:p>
            <a:pPr indent="-342900" lvl="0" marL="457200" rtl="0" algn="l">
              <a:spcBef>
                <a:spcPts val="0"/>
              </a:spcBef>
              <a:spcAft>
                <a:spcPts val="0"/>
              </a:spcAft>
              <a:buSzPts val="1800"/>
              <a:buChar char="●"/>
            </a:pPr>
            <a:r>
              <a:rPr lang="en"/>
              <a:t>Abnormal surge of return level in GEV model</a:t>
            </a:r>
            <a:endParaRPr/>
          </a:p>
          <a:p>
            <a:pPr indent="-317500" lvl="1" marL="914400" rtl="0" algn="l">
              <a:spcBef>
                <a:spcPts val="0"/>
              </a:spcBef>
              <a:spcAft>
                <a:spcPts val="0"/>
              </a:spcAft>
              <a:buSzPts val="1400"/>
              <a:buChar char="○"/>
            </a:pPr>
            <a:r>
              <a:rPr lang="en"/>
              <a:t>I will do </a:t>
            </a:r>
            <a:r>
              <a:rPr lang="en">
                <a:solidFill>
                  <a:srgbClr val="4A86E8"/>
                </a:solidFill>
              </a:rPr>
              <a:t>visualization</a:t>
            </a:r>
            <a:r>
              <a:rPr lang="en"/>
              <a:t> and try different methods to </a:t>
            </a:r>
            <a:r>
              <a:rPr lang="en">
                <a:solidFill>
                  <a:srgbClr val="4A86E8"/>
                </a:solidFill>
              </a:rPr>
              <a:t>find out the reasons</a:t>
            </a:r>
            <a:r>
              <a:rPr lang="en"/>
              <a:t> that cause that.</a:t>
            </a:r>
            <a:endParaRPr/>
          </a:p>
          <a:p>
            <a:pPr indent="-317500" lvl="1" marL="914400" rtl="0" algn="l">
              <a:spcBef>
                <a:spcPts val="0"/>
              </a:spcBef>
              <a:spcAft>
                <a:spcPts val="0"/>
              </a:spcAft>
              <a:buSzPts val="1400"/>
              <a:buChar char="○"/>
            </a:pPr>
            <a:r>
              <a:rPr lang="en"/>
              <a:t>Print out the scale, shape and location parameters of the GEV model</a:t>
            </a:r>
            <a:endParaRPr/>
          </a:p>
          <a:p>
            <a:pPr indent="-342900" lvl="0" marL="457200" rtl="0" algn="l">
              <a:spcBef>
                <a:spcPts val="0"/>
              </a:spcBef>
              <a:spcAft>
                <a:spcPts val="0"/>
              </a:spcAft>
              <a:buSzPts val="1800"/>
              <a:buChar char="●"/>
            </a:pPr>
            <a:r>
              <a:rPr lang="en"/>
              <a:t>How should I fit the </a:t>
            </a:r>
            <a:r>
              <a:rPr lang="en">
                <a:solidFill>
                  <a:srgbClr val="4A86E8"/>
                </a:solidFill>
              </a:rPr>
              <a:t>QDC </a:t>
            </a:r>
            <a:r>
              <a:rPr lang="en"/>
              <a:t>dataset into GEV model or well-utilize this dataset?</a:t>
            </a:r>
            <a:endParaRPr/>
          </a:p>
          <a:p>
            <a:pPr indent="-317500" lvl="1" marL="914400" rtl="0" algn="l">
              <a:spcBef>
                <a:spcPts val="0"/>
              </a:spcBef>
              <a:spcAft>
                <a:spcPts val="0"/>
              </a:spcAft>
              <a:buSzPts val="1400"/>
              <a:buChar char="○"/>
            </a:pPr>
            <a:r>
              <a:rPr lang="en"/>
              <a:t>The return </a:t>
            </a:r>
            <a:r>
              <a:rPr lang="en"/>
              <a:t>period</a:t>
            </a:r>
            <a:r>
              <a:rPr lang="en"/>
              <a:t> should also be set as </a:t>
            </a:r>
            <a:r>
              <a:rPr lang="en">
                <a:solidFill>
                  <a:srgbClr val="4A86E8"/>
                </a:solidFill>
              </a:rPr>
              <a:t>1-100</a:t>
            </a:r>
            <a:r>
              <a:rPr lang="en"/>
              <a:t> or </a:t>
            </a:r>
            <a:r>
              <a:rPr lang="en">
                <a:solidFill>
                  <a:srgbClr val="4A86E8"/>
                </a:solidFill>
              </a:rPr>
              <a:t>1-10</a:t>
            </a:r>
            <a:r>
              <a:rPr lang="en"/>
              <a:t> years? But there is only 1 year of data.</a:t>
            </a:r>
            <a:endParaRPr/>
          </a:p>
          <a:p>
            <a:pPr indent="-317500" lvl="1" marL="914400" rtl="0" algn="l">
              <a:spcBef>
                <a:spcPts val="0"/>
              </a:spcBef>
              <a:spcAft>
                <a:spcPts val="0"/>
              </a:spcAft>
              <a:buSzPts val="1400"/>
              <a:buChar char="○"/>
            </a:pPr>
            <a:r>
              <a:rPr lang="en"/>
              <a:t>Return each node </a:t>
            </a:r>
            <a:r>
              <a:rPr lang="en">
                <a:solidFill>
                  <a:srgbClr val="4A86E8"/>
                </a:solidFill>
              </a:rPr>
              <a:t>separately</a:t>
            </a:r>
            <a:r>
              <a:rPr lang="en"/>
              <a:t> and also generate a general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70"/>
          <p:cNvPicPr preferRelativeResize="0"/>
          <p:nvPr/>
        </p:nvPicPr>
        <p:blipFill>
          <a:blip r:embed="rId3">
            <a:alphaModFix/>
          </a:blip>
          <a:stretch>
            <a:fillRect/>
          </a:stretch>
        </p:blipFill>
        <p:spPr>
          <a:xfrm>
            <a:off x="3810525" y="1350474"/>
            <a:ext cx="5333476" cy="3567851"/>
          </a:xfrm>
          <a:prstGeom prst="rect">
            <a:avLst/>
          </a:prstGeom>
          <a:noFill/>
          <a:ln>
            <a:noFill/>
          </a:ln>
        </p:spPr>
      </p:pic>
      <p:sp>
        <p:nvSpPr>
          <p:cNvPr id="557" name="Google Shape;557;p70"/>
          <p:cNvSpPr txBox="1"/>
          <p:nvPr>
            <p:ph type="title"/>
          </p:nvPr>
        </p:nvSpPr>
        <p:spPr>
          <a:xfrm>
            <a:off x="311700" y="1479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00"/>
              <a:t>Part 1: </a:t>
            </a:r>
            <a:r>
              <a:rPr lang="en" sz="1900"/>
              <a:t>Visualization of GEV </a:t>
            </a:r>
            <a:r>
              <a:rPr lang="en" sz="1900">
                <a:solidFill>
                  <a:srgbClr val="4A86E8"/>
                </a:solidFill>
              </a:rPr>
              <a:t>c, loc, scale</a:t>
            </a:r>
            <a:r>
              <a:rPr lang="en" sz="1900"/>
              <a:t> parameters for 1-10 years return estimation</a:t>
            </a:r>
            <a:endParaRPr sz="1900"/>
          </a:p>
        </p:txBody>
      </p:sp>
      <p:sp>
        <p:nvSpPr>
          <p:cNvPr id="558" name="Google Shape;558;p70"/>
          <p:cNvSpPr txBox="1"/>
          <p:nvPr>
            <p:ph idx="1" type="body"/>
          </p:nvPr>
        </p:nvSpPr>
        <p:spPr>
          <a:xfrm>
            <a:off x="256000" y="911100"/>
            <a:ext cx="351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From observation, thres </a:t>
            </a:r>
            <a:r>
              <a:rPr lang="en"/>
              <a:t>between 34~38 have </a:t>
            </a:r>
            <a:r>
              <a:rPr lang="en">
                <a:solidFill>
                  <a:srgbClr val="FF0000"/>
                </a:solidFill>
              </a:rPr>
              <a:t>abnormal</a:t>
            </a:r>
            <a:r>
              <a:rPr lang="en"/>
              <a:t> </a:t>
            </a:r>
            <a:r>
              <a:rPr lang="en">
                <a:solidFill>
                  <a:srgbClr val="4A86E8"/>
                </a:solidFill>
              </a:rPr>
              <a:t>c, loc, scale </a:t>
            </a:r>
            <a:r>
              <a:rPr lang="en"/>
              <a:t>parameters values</a:t>
            </a:r>
            <a:endParaRPr/>
          </a:p>
        </p:txBody>
      </p:sp>
      <p:pic>
        <p:nvPicPr>
          <p:cNvPr id="559" name="Google Shape;559;p70"/>
          <p:cNvPicPr preferRelativeResize="0"/>
          <p:nvPr/>
        </p:nvPicPr>
        <p:blipFill>
          <a:blip r:embed="rId4">
            <a:alphaModFix/>
          </a:blip>
          <a:stretch>
            <a:fillRect/>
          </a:stretch>
        </p:blipFill>
        <p:spPr>
          <a:xfrm>
            <a:off x="256000" y="2165275"/>
            <a:ext cx="3418800" cy="2632350"/>
          </a:xfrm>
          <a:prstGeom prst="rect">
            <a:avLst/>
          </a:prstGeom>
          <a:noFill/>
          <a:ln>
            <a:noFill/>
          </a:ln>
        </p:spPr>
      </p:pic>
      <p:cxnSp>
        <p:nvCxnSpPr>
          <p:cNvPr id="560" name="Google Shape;560;p70"/>
          <p:cNvCxnSpPr/>
          <p:nvPr/>
        </p:nvCxnSpPr>
        <p:spPr>
          <a:xfrm rot="10800000">
            <a:off x="7233500" y="1812600"/>
            <a:ext cx="0" cy="2246700"/>
          </a:xfrm>
          <a:prstGeom prst="straightConnector1">
            <a:avLst/>
          </a:prstGeom>
          <a:noFill/>
          <a:ln cap="flat" cmpd="sng" w="9525">
            <a:solidFill>
              <a:srgbClr val="FF0000"/>
            </a:solidFill>
            <a:prstDash val="dashDot"/>
            <a:round/>
            <a:headEnd len="med" w="med" type="none"/>
            <a:tailEnd len="med" w="med" type="none"/>
          </a:ln>
        </p:spPr>
      </p:cxnSp>
      <p:cxnSp>
        <p:nvCxnSpPr>
          <p:cNvPr id="561" name="Google Shape;561;p70"/>
          <p:cNvCxnSpPr/>
          <p:nvPr/>
        </p:nvCxnSpPr>
        <p:spPr>
          <a:xfrm rot="10800000">
            <a:off x="7580875" y="1821900"/>
            <a:ext cx="0" cy="2237400"/>
          </a:xfrm>
          <a:prstGeom prst="straightConnector1">
            <a:avLst/>
          </a:prstGeom>
          <a:noFill/>
          <a:ln cap="flat" cmpd="sng" w="9525">
            <a:solidFill>
              <a:srgbClr val="FF0000"/>
            </a:solidFill>
            <a:prstDash val="dashDot"/>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1"/>
          <p:cNvSpPr txBox="1"/>
          <p:nvPr>
            <p:ph type="title"/>
          </p:nvPr>
        </p:nvSpPr>
        <p:spPr>
          <a:xfrm>
            <a:off x="311700" y="1572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A86E8"/>
                </a:solidFill>
              </a:rPr>
              <a:t>Removing </a:t>
            </a:r>
            <a:r>
              <a:rPr lang="en"/>
              <a:t>the abnormal section of threshold</a:t>
            </a:r>
            <a:endParaRPr/>
          </a:p>
          <a:p>
            <a:pPr indent="0" lvl="0" marL="0" rtl="0" algn="l">
              <a:spcBef>
                <a:spcPts val="0"/>
              </a:spcBef>
              <a:spcAft>
                <a:spcPts val="0"/>
              </a:spcAft>
              <a:buNone/>
            </a:pPr>
            <a:r>
              <a:rPr lang="en"/>
              <a:t>To see the GEV parameters trend</a:t>
            </a:r>
            <a:endParaRPr/>
          </a:p>
        </p:txBody>
      </p:sp>
      <p:sp>
        <p:nvSpPr>
          <p:cNvPr id="567" name="Google Shape;567;p71"/>
          <p:cNvSpPr txBox="1"/>
          <p:nvPr>
            <p:ph idx="1" type="body"/>
          </p:nvPr>
        </p:nvSpPr>
        <p:spPr>
          <a:xfrm>
            <a:off x="311700" y="1152475"/>
            <a:ext cx="3347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trend becomes more linear increasing after removing the section. But there is a </a:t>
            </a:r>
            <a:r>
              <a:rPr lang="en">
                <a:solidFill>
                  <a:srgbClr val="4A86E8"/>
                </a:solidFill>
              </a:rPr>
              <a:t>small bump</a:t>
            </a:r>
            <a:r>
              <a:rPr lang="en"/>
              <a:t> after thres = 45, and that causes an small </a:t>
            </a:r>
            <a:r>
              <a:rPr lang="en">
                <a:solidFill>
                  <a:srgbClr val="4A86E8"/>
                </a:solidFill>
              </a:rPr>
              <a:t>surge</a:t>
            </a:r>
            <a:r>
              <a:rPr lang="en"/>
              <a:t> of return level Zt.</a:t>
            </a:r>
            <a:endParaRPr/>
          </a:p>
        </p:txBody>
      </p:sp>
      <p:pic>
        <p:nvPicPr>
          <p:cNvPr id="568" name="Google Shape;568;p71"/>
          <p:cNvPicPr preferRelativeResize="0"/>
          <p:nvPr/>
        </p:nvPicPr>
        <p:blipFill>
          <a:blip r:embed="rId3">
            <a:alphaModFix/>
          </a:blip>
          <a:stretch>
            <a:fillRect/>
          </a:stretch>
        </p:blipFill>
        <p:spPr>
          <a:xfrm>
            <a:off x="3659100" y="1152475"/>
            <a:ext cx="5446576" cy="3639325"/>
          </a:xfrm>
          <a:prstGeom prst="rect">
            <a:avLst/>
          </a:prstGeom>
          <a:noFill/>
          <a:ln cap="flat" cmpd="sng" w="9525">
            <a:solidFill>
              <a:srgbClr val="4A86E8"/>
            </a:solidFill>
            <a:prstDash val="solid"/>
            <a:round/>
            <a:headEnd len="sm" w="sm" type="none"/>
            <a:tailEnd len="sm" w="sm" type="none"/>
          </a:ln>
        </p:spPr>
      </p:pic>
      <p:cxnSp>
        <p:nvCxnSpPr>
          <p:cNvPr id="569" name="Google Shape;569;p71"/>
          <p:cNvCxnSpPr/>
          <p:nvPr/>
        </p:nvCxnSpPr>
        <p:spPr>
          <a:xfrm rot="10800000">
            <a:off x="8152650" y="1626950"/>
            <a:ext cx="0" cy="2228100"/>
          </a:xfrm>
          <a:prstGeom prst="straightConnector1">
            <a:avLst/>
          </a:prstGeom>
          <a:noFill/>
          <a:ln cap="flat" cmpd="sng" w="19050">
            <a:solidFill>
              <a:srgbClr val="FF0000"/>
            </a:solidFill>
            <a:prstDash val="dashDot"/>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296600"/>
            <a:ext cx="8520600" cy="74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Extreme Value Analysis </a:t>
            </a:r>
            <a:endParaRPr i="1" sz="1500"/>
          </a:p>
        </p:txBody>
      </p:sp>
      <p:sp>
        <p:nvSpPr>
          <p:cNvPr id="101" name="Google Shape;101;p18"/>
          <p:cNvSpPr txBox="1"/>
          <p:nvPr>
            <p:ph type="title"/>
          </p:nvPr>
        </p:nvSpPr>
        <p:spPr>
          <a:xfrm>
            <a:off x="412650" y="1039700"/>
            <a:ext cx="8419800" cy="3973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Source Sans Pro"/>
              <a:buChar char="●"/>
            </a:pPr>
            <a:r>
              <a:rPr lang="en" sz="1900">
                <a:latin typeface="Source Sans Pro"/>
                <a:ea typeface="Source Sans Pro"/>
                <a:cs typeface="Source Sans Pro"/>
                <a:sym typeface="Source Sans Pro"/>
              </a:rPr>
              <a:t>Objective: </a:t>
            </a:r>
            <a:endParaRPr sz="1900">
              <a:latin typeface="Source Sans Pro"/>
              <a:ea typeface="Source Sans Pro"/>
              <a:cs typeface="Source Sans Pro"/>
              <a:sym typeface="Source Sans Pro"/>
            </a:endParaRPr>
          </a:p>
          <a:p>
            <a:pPr indent="-330200" lvl="1" marL="914400" rtl="0" algn="l">
              <a:spcBef>
                <a:spcPts val="0"/>
              </a:spcBef>
              <a:spcAft>
                <a:spcPts val="0"/>
              </a:spcAft>
              <a:buSzPts val="1600"/>
              <a:buChar char="○"/>
            </a:pPr>
            <a:r>
              <a:rPr b="0" lang="en" sz="1600">
                <a:latin typeface="Source Sans Pro"/>
                <a:ea typeface="Source Sans Pro"/>
                <a:cs typeface="Source Sans Pro"/>
                <a:sym typeface="Source Sans Pro"/>
              </a:rPr>
              <a:t>To analyze </a:t>
            </a:r>
            <a:r>
              <a:rPr lang="en" sz="1600">
                <a:latin typeface="Source Sans Pro"/>
                <a:ea typeface="Source Sans Pro"/>
                <a:cs typeface="Source Sans Pro"/>
                <a:sym typeface="Source Sans Pro"/>
              </a:rPr>
              <a:t>extreme values of solar events for forecasting future events</a:t>
            </a:r>
            <a:r>
              <a:rPr b="0" lang="en" sz="1600">
                <a:latin typeface="Source Sans Pro"/>
                <a:ea typeface="Source Sans Pro"/>
                <a:cs typeface="Source Sans Pro"/>
                <a:sym typeface="Source Sans Pro"/>
              </a:rPr>
              <a:t>.</a:t>
            </a:r>
            <a:br>
              <a:rPr b="0" lang="en" sz="1600">
                <a:latin typeface="Source Sans Pro"/>
                <a:ea typeface="Source Sans Pro"/>
                <a:cs typeface="Source Sans Pro"/>
                <a:sym typeface="Source Sans Pro"/>
              </a:rPr>
            </a:br>
            <a:endParaRPr b="0" sz="1600">
              <a:latin typeface="Source Sans Pro"/>
              <a:ea typeface="Source Sans Pro"/>
              <a:cs typeface="Source Sans Pro"/>
              <a:sym typeface="Source Sans Pro"/>
            </a:endParaRPr>
          </a:p>
          <a:p>
            <a:pPr indent="-349250" lvl="0" marL="457200" rtl="0" algn="l">
              <a:spcBef>
                <a:spcPts val="0"/>
              </a:spcBef>
              <a:spcAft>
                <a:spcPts val="0"/>
              </a:spcAft>
              <a:buSzPts val="1900"/>
              <a:buFont typeface="Source Sans Pro"/>
              <a:buChar char="●"/>
            </a:pPr>
            <a:r>
              <a:rPr lang="en" sz="1900">
                <a:latin typeface="Source Sans Pro"/>
                <a:ea typeface="Source Sans Pro"/>
                <a:cs typeface="Source Sans Pro"/>
                <a:sym typeface="Source Sans Pro"/>
              </a:rPr>
              <a:t>Approach:</a:t>
            </a:r>
            <a:endParaRPr sz="1900">
              <a:latin typeface="Source Sans Pro"/>
              <a:ea typeface="Source Sans Pro"/>
              <a:cs typeface="Source Sans Pro"/>
              <a:sym typeface="Source Sans Pro"/>
            </a:endParaRPr>
          </a:p>
          <a:p>
            <a:pPr indent="-336550" lvl="1" marL="914400" rtl="0" algn="l">
              <a:spcBef>
                <a:spcPts val="0"/>
              </a:spcBef>
              <a:spcAft>
                <a:spcPts val="0"/>
              </a:spcAft>
              <a:buSzPts val="1700"/>
              <a:buChar char="○"/>
            </a:pPr>
            <a:r>
              <a:rPr b="0" lang="en" sz="1700">
                <a:latin typeface="Source Sans Pro"/>
                <a:ea typeface="Source Sans Pro"/>
                <a:cs typeface="Source Sans Pro"/>
                <a:sym typeface="Source Sans Pro"/>
              </a:rPr>
              <a:t>Extract the </a:t>
            </a:r>
            <a:r>
              <a:rPr lang="en" sz="1700">
                <a:latin typeface="Source Sans Pro"/>
                <a:ea typeface="Source Sans Pro"/>
                <a:cs typeface="Source Sans Pro"/>
                <a:sym typeface="Source Sans Pro"/>
              </a:rPr>
              <a:t>extreme values </a:t>
            </a:r>
            <a:r>
              <a:rPr b="0" lang="en" sz="1700">
                <a:latin typeface="Source Sans Pro"/>
                <a:ea typeface="Source Sans Pro"/>
                <a:cs typeface="Source Sans Pro"/>
                <a:sym typeface="Source Sans Pro"/>
              </a:rPr>
              <a:t>of GIC in every station from every events and create a probability distribution curve.</a:t>
            </a:r>
            <a:endParaRPr b="0" sz="1700">
              <a:latin typeface="Source Sans Pro"/>
              <a:ea typeface="Source Sans Pro"/>
              <a:cs typeface="Source Sans Pro"/>
              <a:sym typeface="Source Sans Pro"/>
            </a:endParaRPr>
          </a:p>
          <a:p>
            <a:pPr indent="-336550" lvl="1" marL="914400" rtl="0" algn="l">
              <a:spcBef>
                <a:spcPts val="0"/>
              </a:spcBef>
              <a:spcAft>
                <a:spcPts val="0"/>
              </a:spcAft>
              <a:buSzPts val="1700"/>
              <a:buChar char="○"/>
            </a:pPr>
            <a:r>
              <a:rPr lang="en" sz="1700">
                <a:latin typeface="Source Sans Pro"/>
                <a:ea typeface="Source Sans Pro"/>
                <a:cs typeface="Source Sans Pro"/>
                <a:sym typeface="Source Sans Pro"/>
              </a:rPr>
              <a:t>Feed analysis</a:t>
            </a:r>
            <a:r>
              <a:rPr b="0" lang="en" sz="1700">
                <a:latin typeface="Source Sans Pro"/>
                <a:ea typeface="Source Sans Pro"/>
                <a:cs typeface="Source Sans Pro"/>
                <a:sym typeface="Source Sans Pro"/>
              </a:rPr>
              <a:t> to the machine learning models for forecasting.</a:t>
            </a:r>
            <a:br>
              <a:rPr b="0" lang="en" sz="1700">
                <a:latin typeface="Source Sans Pro"/>
                <a:ea typeface="Source Sans Pro"/>
                <a:cs typeface="Source Sans Pro"/>
                <a:sym typeface="Source Sans Pro"/>
              </a:rPr>
            </a:br>
            <a:endParaRPr sz="1700">
              <a:latin typeface="Source Sans Pro"/>
              <a:ea typeface="Source Sans Pro"/>
              <a:cs typeface="Source Sans Pro"/>
              <a:sym typeface="Source Sans Pro"/>
            </a:endParaRPr>
          </a:p>
          <a:p>
            <a:pPr indent="-349250" lvl="0" marL="457200" rtl="0" algn="l">
              <a:lnSpc>
                <a:spcPct val="115000"/>
              </a:lnSpc>
              <a:spcBef>
                <a:spcPts val="0"/>
              </a:spcBef>
              <a:spcAft>
                <a:spcPts val="0"/>
              </a:spcAft>
              <a:buSzPts val="1900"/>
              <a:buFont typeface="Source Sans Pro"/>
              <a:buChar char="●"/>
            </a:pPr>
            <a:r>
              <a:rPr lang="en" sz="1900">
                <a:latin typeface="Source Sans Pro"/>
                <a:ea typeface="Source Sans Pro"/>
                <a:cs typeface="Source Sans Pro"/>
                <a:sym typeface="Source Sans Pro"/>
              </a:rPr>
              <a:t>In the Next Slides:</a:t>
            </a:r>
            <a:endParaRPr b="0" sz="1900">
              <a:latin typeface="Source Sans Pro"/>
              <a:ea typeface="Source Sans Pro"/>
              <a:cs typeface="Source Sans Pro"/>
              <a:sym typeface="Source Sans Pro"/>
            </a:endParaRPr>
          </a:p>
          <a:p>
            <a:pPr indent="-336550" lvl="1" marL="914400" rtl="0" algn="l">
              <a:lnSpc>
                <a:spcPct val="115000"/>
              </a:lnSpc>
              <a:spcBef>
                <a:spcPts val="0"/>
              </a:spcBef>
              <a:spcAft>
                <a:spcPts val="0"/>
              </a:spcAft>
              <a:buSzPts val="1700"/>
              <a:buFont typeface="Calibri"/>
              <a:buChar char="○"/>
            </a:pPr>
            <a:r>
              <a:rPr b="0" lang="en" sz="1700">
                <a:latin typeface="Source Sans Pro"/>
                <a:ea typeface="Source Sans Pro"/>
                <a:cs typeface="Source Sans Pro"/>
                <a:sym typeface="Source Sans Pro"/>
              </a:rPr>
              <a:t>Displayed the GIC extreme values </a:t>
            </a:r>
            <a:r>
              <a:rPr lang="en" sz="1700">
                <a:latin typeface="Source Sans Pro"/>
                <a:ea typeface="Source Sans Pro"/>
                <a:cs typeface="Source Sans Pro"/>
                <a:sym typeface="Source Sans Pro"/>
              </a:rPr>
              <a:t>by specific solar event</a:t>
            </a:r>
            <a:r>
              <a:rPr b="0" lang="en" sz="1700">
                <a:latin typeface="Source Sans Pro"/>
                <a:ea typeface="Source Sans Pro"/>
                <a:cs typeface="Source Sans Pro"/>
                <a:sym typeface="Source Sans Pro"/>
              </a:rPr>
              <a:t>, </a:t>
            </a:r>
            <a:br>
              <a:rPr b="0" lang="en" sz="1700">
                <a:latin typeface="Source Sans Pro"/>
                <a:ea typeface="Source Sans Pro"/>
                <a:cs typeface="Source Sans Pro"/>
                <a:sym typeface="Source Sans Pro"/>
              </a:rPr>
            </a:br>
            <a:r>
              <a:rPr b="0" lang="en" sz="1700">
                <a:latin typeface="Source Sans Pro"/>
                <a:ea typeface="Source Sans Pro"/>
                <a:cs typeface="Source Sans Pro"/>
                <a:sym typeface="Source Sans Pro"/>
              </a:rPr>
              <a:t>displayed using a </a:t>
            </a:r>
            <a:r>
              <a:rPr lang="en" sz="1700">
                <a:latin typeface="Source Sans Pro"/>
                <a:ea typeface="Source Sans Pro"/>
                <a:cs typeface="Source Sans Pro"/>
                <a:sym typeface="Source Sans Pro"/>
              </a:rPr>
              <a:t>colored heatmap</a:t>
            </a:r>
            <a:r>
              <a:rPr b="0" lang="en" sz="1700">
                <a:latin typeface="Source Sans Pro"/>
                <a:ea typeface="Source Sans Pro"/>
                <a:cs typeface="Source Sans Pro"/>
                <a:sym typeface="Source Sans Pro"/>
              </a:rPr>
              <a:t>.</a:t>
            </a:r>
            <a:endParaRPr b="0" sz="1700">
              <a:latin typeface="Source Sans Pro"/>
              <a:ea typeface="Source Sans Pro"/>
              <a:cs typeface="Source Sans Pro"/>
              <a:sym typeface="Source Sans Pro"/>
            </a:endParaRPr>
          </a:p>
          <a:p>
            <a:pPr indent="-336550" lvl="1" marL="914400" rtl="0" algn="l">
              <a:lnSpc>
                <a:spcPct val="115000"/>
              </a:lnSpc>
              <a:spcBef>
                <a:spcPts val="0"/>
              </a:spcBef>
              <a:spcAft>
                <a:spcPts val="0"/>
              </a:spcAft>
              <a:buSzPts val="1700"/>
              <a:buFont typeface="Calibri"/>
              <a:buChar char="○"/>
            </a:pPr>
            <a:r>
              <a:rPr lang="en" sz="1700">
                <a:latin typeface="Source Sans Pro"/>
                <a:ea typeface="Source Sans Pro"/>
                <a:cs typeface="Source Sans Pro"/>
                <a:sym typeface="Source Sans Pro"/>
              </a:rPr>
              <a:t>White dots</a:t>
            </a:r>
            <a:r>
              <a:rPr b="0" lang="en" sz="1700">
                <a:latin typeface="Source Sans Pro"/>
                <a:ea typeface="Source Sans Pro"/>
                <a:cs typeface="Source Sans Pro"/>
                <a:sym typeface="Source Sans Pro"/>
              </a:rPr>
              <a:t> =  locations of </a:t>
            </a:r>
            <a:r>
              <a:rPr lang="en" sz="1700">
                <a:latin typeface="Source Sans Pro"/>
                <a:ea typeface="Source Sans Pro"/>
                <a:cs typeface="Source Sans Pro"/>
                <a:sym typeface="Source Sans Pro"/>
              </a:rPr>
              <a:t>Database of power grid anomalies </a:t>
            </a:r>
            <a:br>
              <a:rPr lang="en" sz="1700">
                <a:latin typeface="Source Sans Pro"/>
                <a:ea typeface="Source Sans Pro"/>
                <a:cs typeface="Source Sans Pro"/>
                <a:sym typeface="Source Sans Pro"/>
              </a:rPr>
            </a:br>
            <a:r>
              <a:rPr lang="en" sz="1700">
                <a:latin typeface="Source Sans Pro"/>
                <a:ea typeface="Source Sans Pro"/>
                <a:cs typeface="Source Sans Pro"/>
                <a:sym typeface="Source Sans Pro"/>
              </a:rPr>
              <a:t>( 1940 A.D.~1980 A.D.)</a:t>
            </a:r>
            <a:endParaRPr sz="1700">
              <a:latin typeface="Source Sans Pro"/>
              <a:ea typeface="Source Sans Pro"/>
              <a:cs typeface="Source Sans Pro"/>
              <a:sym typeface="Source Sans Pro"/>
            </a:endParaRPr>
          </a:p>
        </p:txBody>
      </p:sp>
      <p:pic>
        <p:nvPicPr>
          <p:cNvPr id="102" name="Google Shape;102;p18"/>
          <p:cNvPicPr preferRelativeResize="0"/>
          <p:nvPr/>
        </p:nvPicPr>
        <p:blipFill>
          <a:blip r:embed="rId3">
            <a:alphaModFix/>
          </a:blip>
          <a:stretch>
            <a:fillRect/>
          </a:stretch>
        </p:blipFill>
        <p:spPr>
          <a:xfrm>
            <a:off x="6296149" y="139350"/>
            <a:ext cx="1947101" cy="1157125"/>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2"/>
          <p:cNvSpPr txBox="1"/>
          <p:nvPr>
            <p:ph type="title"/>
          </p:nvPr>
        </p:nvSpPr>
        <p:spPr>
          <a:xfrm>
            <a:off x="311700" y="2222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00"/>
              <a:t>Visualizing GIC EV threshold for GEV </a:t>
            </a:r>
            <a:r>
              <a:rPr lang="en" sz="2300">
                <a:solidFill>
                  <a:srgbClr val="4A86E8"/>
                </a:solidFill>
              </a:rPr>
              <a:t>1-10</a:t>
            </a:r>
            <a:r>
              <a:rPr lang="en" sz="2300"/>
              <a:t> years return value</a:t>
            </a:r>
            <a:endParaRPr sz="2300"/>
          </a:p>
          <a:p>
            <a:pPr indent="0" lvl="0" marL="0" rtl="0" algn="l">
              <a:spcBef>
                <a:spcPts val="0"/>
              </a:spcBef>
              <a:spcAft>
                <a:spcPts val="0"/>
              </a:spcAft>
              <a:buNone/>
            </a:pPr>
            <a:r>
              <a:rPr lang="en" sz="2300"/>
              <a:t>(Removing section the from 34~38)</a:t>
            </a:r>
            <a:endParaRPr sz="2300"/>
          </a:p>
          <a:p>
            <a:pPr indent="0" lvl="0" marL="0" rtl="0" algn="l">
              <a:spcBef>
                <a:spcPts val="0"/>
              </a:spcBef>
              <a:spcAft>
                <a:spcPts val="0"/>
              </a:spcAft>
              <a:buClr>
                <a:schemeClr val="dk2"/>
              </a:buClr>
              <a:buSzPct val="47826"/>
              <a:buFont typeface="Arial"/>
              <a:buNone/>
            </a:pPr>
            <a:r>
              <a:t/>
            </a:r>
            <a:endParaRPr sz="2300"/>
          </a:p>
        </p:txBody>
      </p:sp>
      <p:sp>
        <p:nvSpPr>
          <p:cNvPr id="575" name="Google Shape;575;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6" name="Google Shape;576;p72"/>
          <p:cNvPicPr preferRelativeResize="0"/>
          <p:nvPr/>
        </p:nvPicPr>
        <p:blipFill>
          <a:blip r:embed="rId3">
            <a:alphaModFix/>
          </a:blip>
          <a:stretch>
            <a:fillRect/>
          </a:stretch>
        </p:blipFill>
        <p:spPr>
          <a:xfrm>
            <a:off x="3605757" y="1152475"/>
            <a:ext cx="5538244" cy="3416400"/>
          </a:xfrm>
          <a:prstGeom prst="rect">
            <a:avLst/>
          </a:prstGeom>
          <a:noFill/>
          <a:ln cap="flat" cmpd="sng" w="9525">
            <a:solidFill>
              <a:srgbClr val="4A86E8"/>
            </a:solidFill>
            <a:prstDash val="solid"/>
            <a:round/>
            <a:headEnd len="sm" w="sm" type="none"/>
            <a:tailEnd len="sm" w="sm" type="none"/>
          </a:ln>
        </p:spPr>
      </p:pic>
      <p:cxnSp>
        <p:nvCxnSpPr>
          <p:cNvPr id="577" name="Google Shape;577;p72"/>
          <p:cNvCxnSpPr/>
          <p:nvPr/>
        </p:nvCxnSpPr>
        <p:spPr>
          <a:xfrm rot="10800000">
            <a:off x="8148700" y="1709400"/>
            <a:ext cx="0" cy="1940400"/>
          </a:xfrm>
          <a:prstGeom prst="straightConnector1">
            <a:avLst/>
          </a:prstGeom>
          <a:noFill/>
          <a:ln cap="flat" cmpd="sng" w="9525">
            <a:solidFill>
              <a:srgbClr val="FF0000"/>
            </a:solidFill>
            <a:prstDash val="dashDot"/>
            <a:round/>
            <a:headEnd len="med" w="med" type="none"/>
            <a:tailEnd len="med" w="med" type="none"/>
          </a:ln>
        </p:spPr>
      </p:cxnSp>
      <p:pic>
        <p:nvPicPr>
          <p:cNvPr id="578" name="Google Shape;578;p72"/>
          <p:cNvPicPr preferRelativeResize="0"/>
          <p:nvPr/>
        </p:nvPicPr>
        <p:blipFill>
          <a:blip r:embed="rId4">
            <a:alphaModFix/>
          </a:blip>
          <a:stretch>
            <a:fillRect/>
          </a:stretch>
        </p:blipFill>
        <p:spPr>
          <a:xfrm>
            <a:off x="74275" y="1742417"/>
            <a:ext cx="3433300" cy="2221954"/>
          </a:xfrm>
          <a:prstGeom prst="rect">
            <a:avLst/>
          </a:prstGeom>
          <a:noFill/>
          <a:ln cap="flat" cmpd="sng" w="9525">
            <a:solidFill>
              <a:srgbClr val="4A86E8"/>
            </a:solidFill>
            <a:prstDash val="solid"/>
            <a:round/>
            <a:headEnd len="sm" w="sm" type="none"/>
            <a:tailEnd len="sm" w="sm" type="none"/>
          </a:ln>
        </p:spPr>
      </p:pic>
      <p:pic>
        <p:nvPicPr>
          <p:cNvPr id="579" name="Google Shape;579;p72"/>
          <p:cNvPicPr preferRelativeResize="0"/>
          <p:nvPr/>
        </p:nvPicPr>
        <p:blipFill>
          <a:blip r:embed="rId5">
            <a:alphaModFix/>
          </a:blip>
          <a:stretch>
            <a:fillRect/>
          </a:stretch>
        </p:blipFill>
        <p:spPr>
          <a:xfrm>
            <a:off x="74275" y="1569380"/>
            <a:ext cx="3433300" cy="173045"/>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3"/>
          <p:cNvSpPr txBox="1"/>
          <p:nvPr>
            <p:ph type="title"/>
          </p:nvPr>
        </p:nvSpPr>
        <p:spPr>
          <a:xfrm>
            <a:off x="311700" y="2209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Part2: </a:t>
            </a:r>
            <a:r>
              <a:rPr lang="en"/>
              <a:t>Bootstrap</a:t>
            </a:r>
            <a:r>
              <a:rPr lang="en"/>
              <a:t> method for GIC return level</a:t>
            </a:r>
            <a:endParaRPr/>
          </a:p>
          <a:p>
            <a:pPr indent="0" lvl="0" marL="0" rtl="0" algn="l">
              <a:spcBef>
                <a:spcPts val="0"/>
              </a:spcBef>
              <a:spcAft>
                <a:spcPts val="0"/>
              </a:spcAft>
              <a:buNone/>
            </a:pPr>
            <a:r>
              <a:rPr b="0" lang="en" sz="2000"/>
              <a:t>Return Period = 100 years, Thres = 15 amp, </a:t>
            </a:r>
            <a:r>
              <a:rPr b="0" lang="en" sz="2000"/>
              <a:t>Sample</a:t>
            </a:r>
            <a:r>
              <a:rPr b="0" lang="en" sz="2000"/>
              <a:t> time = 1000</a:t>
            </a:r>
            <a:endParaRPr b="0" sz="2000"/>
          </a:p>
        </p:txBody>
      </p:sp>
      <p:sp>
        <p:nvSpPr>
          <p:cNvPr id="585" name="Google Shape;585;p73"/>
          <p:cNvSpPr txBox="1"/>
          <p:nvPr>
            <p:ph idx="1" type="body"/>
          </p:nvPr>
        </p:nvSpPr>
        <p:spPr>
          <a:xfrm>
            <a:off x="311700" y="2685525"/>
            <a:ext cx="5463000" cy="225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general return level (Without </a:t>
            </a:r>
            <a:r>
              <a:rPr lang="en"/>
              <a:t>Bootstrapping</a:t>
            </a:r>
            <a:r>
              <a:rPr lang="en"/>
              <a:t>)              = </a:t>
            </a:r>
            <a:r>
              <a:rPr lang="en">
                <a:solidFill>
                  <a:srgbClr val="4A86E8"/>
                </a:solidFill>
              </a:rPr>
              <a:t>700.72 amp</a:t>
            </a:r>
            <a:endParaRPr>
              <a:solidFill>
                <a:srgbClr val="4A86E8"/>
              </a:solidFill>
            </a:endParaRPr>
          </a:p>
          <a:p>
            <a:pPr indent="0" lvl="0" marL="0" rtl="0" algn="l">
              <a:spcBef>
                <a:spcPts val="1200"/>
              </a:spcBef>
              <a:spcAft>
                <a:spcPts val="0"/>
              </a:spcAft>
              <a:buNone/>
            </a:pPr>
            <a:r>
              <a:rPr lang="en"/>
              <a:t>By this </a:t>
            </a:r>
            <a:r>
              <a:rPr lang="en"/>
              <a:t>Bootstrapping</a:t>
            </a:r>
            <a:r>
              <a:rPr lang="en"/>
              <a:t> the result: </a:t>
            </a:r>
            <a:r>
              <a:rPr lang="en"/>
              <a:t>Sum(Trial[i])/len(Trial) =  </a:t>
            </a:r>
            <a:r>
              <a:rPr lang="en">
                <a:solidFill>
                  <a:srgbClr val="4A86E8"/>
                </a:solidFill>
              </a:rPr>
              <a:t>714.053 amp</a:t>
            </a:r>
            <a:endParaRPr>
              <a:solidFill>
                <a:srgbClr val="4A86E8"/>
              </a:solidFill>
            </a:endParaRPr>
          </a:p>
          <a:p>
            <a:pPr indent="0" lvl="0" marL="0" rtl="0" algn="l">
              <a:spcBef>
                <a:spcPts val="1200"/>
              </a:spcBef>
              <a:spcAft>
                <a:spcPts val="1200"/>
              </a:spcAft>
              <a:buNone/>
            </a:pPr>
            <a:r>
              <a:rPr lang="en"/>
              <a:t> </a:t>
            </a:r>
            <a:endParaRPr/>
          </a:p>
        </p:txBody>
      </p:sp>
      <p:pic>
        <p:nvPicPr>
          <p:cNvPr id="586" name="Google Shape;586;p73"/>
          <p:cNvPicPr preferRelativeResize="0"/>
          <p:nvPr/>
        </p:nvPicPr>
        <p:blipFill>
          <a:blip r:embed="rId3">
            <a:alphaModFix/>
          </a:blip>
          <a:stretch>
            <a:fillRect/>
          </a:stretch>
        </p:blipFill>
        <p:spPr>
          <a:xfrm>
            <a:off x="5774691" y="2834775"/>
            <a:ext cx="3369184" cy="2308724"/>
          </a:xfrm>
          <a:prstGeom prst="rect">
            <a:avLst/>
          </a:prstGeom>
          <a:noFill/>
          <a:ln cap="flat" cmpd="sng" w="9525">
            <a:solidFill>
              <a:srgbClr val="4A86E8"/>
            </a:solidFill>
            <a:prstDash val="solid"/>
            <a:round/>
            <a:headEnd len="sm" w="sm" type="none"/>
            <a:tailEnd len="sm" w="sm" type="none"/>
          </a:ln>
        </p:spPr>
      </p:pic>
      <p:pic>
        <p:nvPicPr>
          <p:cNvPr id="587" name="Google Shape;587;p73"/>
          <p:cNvPicPr preferRelativeResize="0"/>
          <p:nvPr/>
        </p:nvPicPr>
        <p:blipFill>
          <a:blip r:embed="rId4">
            <a:alphaModFix/>
          </a:blip>
          <a:stretch>
            <a:fillRect/>
          </a:stretch>
        </p:blipFill>
        <p:spPr>
          <a:xfrm>
            <a:off x="177225" y="1256863"/>
            <a:ext cx="6122320" cy="1389463"/>
          </a:xfrm>
          <a:prstGeom prst="rect">
            <a:avLst/>
          </a:prstGeom>
          <a:noFill/>
          <a:ln cap="flat" cmpd="sng" w="9525">
            <a:solidFill>
              <a:srgbClr val="4A86E8"/>
            </a:solidFill>
            <a:prstDash val="solid"/>
            <a:round/>
            <a:headEnd len="sm" w="sm" type="none"/>
            <a:tailEnd len="sm" w="sm" type="none"/>
          </a:ln>
        </p:spPr>
      </p:pic>
      <p:sp>
        <p:nvSpPr>
          <p:cNvPr id="588" name="Google Shape;588;p73"/>
          <p:cNvSpPr/>
          <p:nvPr/>
        </p:nvSpPr>
        <p:spPr>
          <a:xfrm>
            <a:off x="6900500" y="2969550"/>
            <a:ext cx="1288500" cy="14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4"/>
          <p:cNvSpPr txBox="1"/>
          <p:nvPr>
            <p:ph type="title"/>
          </p:nvPr>
        </p:nvSpPr>
        <p:spPr>
          <a:xfrm>
            <a:off x="311700" y="2529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Bootstrap method for GIC return level</a:t>
            </a:r>
            <a:endParaRPr/>
          </a:p>
          <a:p>
            <a:pPr indent="0" lvl="0" marL="0" rtl="0" algn="l">
              <a:spcBef>
                <a:spcPts val="0"/>
              </a:spcBef>
              <a:spcAft>
                <a:spcPts val="0"/>
              </a:spcAft>
              <a:buNone/>
            </a:pPr>
            <a:r>
              <a:rPr lang="en" sz="2000"/>
              <a:t>Return Period = 10 years, Thres = 15 amp, Sample time = 1000 x Trial</a:t>
            </a:r>
            <a:endParaRPr sz="2000"/>
          </a:p>
        </p:txBody>
      </p:sp>
      <p:sp>
        <p:nvSpPr>
          <p:cNvPr id="594" name="Google Shape;594;p74"/>
          <p:cNvSpPr txBox="1"/>
          <p:nvPr>
            <p:ph idx="1" type="body"/>
          </p:nvPr>
        </p:nvSpPr>
        <p:spPr>
          <a:xfrm>
            <a:off x="311700" y="1647975"/>
            <a:ext cx="6076200" cy="292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Issues:</a:t>
            </a:r>
            <a:endParaRPr/>
          </a:p>
          <a:p>
            <a:pPr indent="0" lvl="0" marL="0" rtl="0" algn="l">
              <a:spcBef>
                <a:spcPts val="1200"/>
              </a:spcBef>
              <a:spcAft>
                <a:spcPts val="1200"/>
              </a:spcAft>
              <a:buNone/>
            </a:pPr>
            <a:r>
              <a:rPr lang="en"/>
              <a:t>I am not quite sure about </a:t>
            </a:r>
            <a:r>
              <a:rPr lang="en">
                <a:solidFill>
                  <a:srgbClr val="4A86E8"/>
                </a:solidFill>
              </a:rPr>
              <a:t>the purpose of 1-10 years</a:t>
            </a:r>
            <a:r>
              <a:rPr lang="en"/>
              <a:t> return level. If we want to get a return value that reach the maximum of real data(which is </a:t>
            </a:r>
            <a:r>
              <a:rPr lang="en">
                <a:solidFill>
                  <a:srgbClr val="4A86E8"/>
                </a:solidFill>
              </a:rPr>
              <a:t>483 amp</a:t>
            </a:r>
            <a:r>
              <a:rPr lang="en"/>
              <a:t>). We would have to set a threshold at least 42 amp, and that will result in only 21 data being taken into the GEV model.</a:t>
            </a:r>
            <a:endParaRPr/>
          </a:p>
        </p:txBody>
      </p:sp>
      <p:pic>
        <p:nvPicPr>
          <p:cNvPr id="595" name="Google Shape;595;p74"/>
          <p:cNvPicPr preferRelativeResize="0"/>
          <p:nvPr/>
        </p:nvPicPr>
        <p:blipFill>
          <a:blip r:embed="rId3">
            <a:alphaModFix/>
          </a:blip>
          <a:stretch>
            <a:fillRect/>
          </a:stretch>
        </p:blipFill>
        <p:spPr>
          <a:xfrm>
            <a:off x="6478125" y="1015899"/>
            <a:ext cx="2665867" cy="4127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Threshold = </a:t>
            </a:r>
            <a:r>
              <a:rPr lang="en">
                <a:solidFill>
                  <a:srgbClr val="4A86E8"/>
                </a:solidFill>
              </a:rPr>
              <a:t>42 amp</a:t>
            </a:r>
            <a:endParaRPr>
              <a:solidFill>
                <a:srgbClr val="4A86E8"/>
              </a:solidFill>
            </a:endParaRPr>
          </a:p>
          <a:p>
            <a:pPr indent="0" lvl="0" marL="0" rtl="0" algn="l">
              <a:spcBef>
                <a:spcPts val="0"/>
              </a:spcBef>
              <a:spcAft>
                <a:spcPts val="0"/>
              </a:spcAft>
              <a:buNone/>
            </a:pPr>
            <a:r>
              <a:rPr lang="en"/>
              <a:t>Return period = 10 years</a:t>
            </a:r>
            <a:endParaRPr/>
          </a:p>
          <a:p>
            <a:pPr indent="0" lvl="0" marL="0" rtl="0" algn="l">
              <a:spcBef>
                <a:spcPts val="0"/>
              </a:spcBef>
              <a:spcAft>
                <a:spcPts val="0"/>
              </a:spcAft>
              <a:buClr>
                <a:schemeClr val="dk2"/>
              </a:buClr>
              <a:buSzPct val="49500"/>
              <a:buFont typeface="Arial"/>
              <a:buNone/>
            </a:pPr>
            <a:r>
              <a:rPr lang="en" sz="2222"/>
              <a:t>Sample time = 1000 x 5 Trial</a:t>
            </a:r>
            <a:endParaRPr sz="3222"/>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1" name="Google Shape;601;p75"/>
          <p:cNvSpPr txBox="1"/>
          <p:nvPr>
            <p:ph idx="1" type="body"/>
          </p:nvPr>
        </p:nvSpPr>
        <p:spPr>
          <a:xfrm>
            <a:off x="311700" y="1969025"/>
            <a:ext cx="8520600" cy="26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average </a:t>
            </a:r>
            <a:r>
              <a:rPr lang="en"/>
              <a:t>medium</a:t>
            </a:r>
            <a:r>
              <a:rPr lang="en"/>
              <a:t> from 5 Trials = 393.2 amp</a:t>
            </a:r>
            <a:endParaRPr/>
          </a:p>
          <a:p>
            <a:pPr indent="0" lvl="0" marL="0" rtl="0" algn="l">
              <a:spcBef>
                <a:spcPts val="1200"/>
              </a:spcBef>
              <a:spcAft>
                <a:spcPts val="1200"/>
              </a:spcAft>
              <a:buNone/>
            </a:pPr>
            <a:r>
              <a:rPr lang="en"/>
              <a:t>The maximum </a:t>
            </a:r>
            <a:r>
              <a:rPr lang="en">
                <a:solidFill>
                  <a:srgbClr val="4A86E8"/>
                </a:solidFill>
              </a:rPr>
              <a:t>real</a:t>
            </a:r>
            <a:r>
              <a:rPr lang="en"/>
              <a:t> GIC data = 483 amp</a:t>
            </a:r>
            <a:endParaRPr/>
          </a:p>
        </p:txBody>
      </p:sp>
      <p:pic>
        <p:nvPicPr>
          <p:cNvPr id="602" name="Google Shape;602;p75"/>
          <p:cNvPicPr preferRelativeResize="0"/>
          <p:nvPr/>
        </p:nvPicPr>
        <p:blipFill>
          <a:blip r:embed="rId3">
            <a:alphaModFix/>
          </a:blip>
          <a:stretch>
            <a:fillRect/>
          </a:stretch>
        </p:blipFill>
        <p:spPr>
          <a:xfrm>
            <a:off x="5801325" y="321475"/>
            <a:ext cx="3030975" cy="45005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6"/>
          <p:cNvSpPr txBox="1"/>
          <p:nvPr>
            <p:ph type="title"/>
          </p:nvPr>
        </p:nvSpPr>
        <p:spPr>
          <a:xfrm>
            <a:off x="311700" y="1648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3: GEV for QDC data</a:t>
            </a:r>
            <a:endParaRPr/>
          </a:p>
        </p:txBody>
      </p:sp>
      <p:sp>
        <p:nvSpPr>
          <p:cNvPr id="608" name="Google Shape;608;p76"/>
          <p:cNvSpPr txBox="1"/>
          <p:nvPr>
            <p:ph idx="1" type="body"/>
          </p:nvPr>
        </p:nvSpPr>
        <p:spPr>
          <a:xfrm>
            <a:off x="311700" y="788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Followed</a:t>
            </a:r>
            <a:r>
              <a:rPr lang="en"/>
              <a:t> by last week ‘s QDC dataset processing, after I set a threshold at </a:t>
            </a:r>
            <a:r>
              <a:rPr lang="en">
                <a:solidFill>
                  <a:srgbClr val="4A86E8"/>
                </a:solidFill>
              </a:rPr>
              <a:t>10 amp</a:t>
            </a:r>
            <a:r>
              <a:rPr lang="en"/>
              <a:t>, most nodes have a problem of </a:t>
            </a:r>
            <a:r>
              <a:rPr lang="en">
                <a:solidFill>
                  <a:srgbClr val="4A86E8"/>
                </a:solidFill>
              </a:rPr>
              <a:t>lacking number of data</a:t>
            </a:r>
            <a:r>
              <a:rPr lang="en"/>
              <a:t>. As a result, I set a new threshold at </a:t>
            </a:r>
            <a:r>
              <a:rPr lang="en">
                <a:solidFill>
                  <a:srgbClr val="4A86E8"/>
                </a:solidFill>
              </a:rPr>
              <a:t>5 amp</a:t>
            </a:r>
            <a:r>
              <a:rPr lang="en"/>
              <a:t>.</a:t>
            </a:r>
            <a:endParaRPr/>
          </a:p>
        </p:txBody>
      </p:sp>
      <p:pic>
        <p:nvPicPr>
          <p:cNvPr id="609" name="Google Shape;609;p76"/>
          <p:cNvPicPr preferRelativeResize="0"/>
          <p:nvPr/>
        </p:nvPicPr>
        <p:blipFill>
          <a:blip r:embed="rId3">
            <a:alphaModFix/>
          </a:blip>
          <a:stretch>
            <a:fillRect/>
          </a:stretch>
        </p:blipFill>
        <p:spPr>
          <a:xfrm>
            <a:off x="2094700" y="1598950"/>
            <a:ext cx="7049299" cy="35445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5" name="Google Shape;615;p77"/>
          <p:cNvSpPr txBox="1"/>
          <p:nvPr>
            <p:ph idx="1" type="body"/>
          </p:nvPr>
        </p:nvSpPr>
        <p:spPr>
          <a:xfrm>
            <a:off x="4318225" y="1152475"/>
            <a:ext cx="1543500" cy="241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GEV return value from Node_2 to Node_7                   Thres = 5 amp</a:t>
            </a:r>
            <a:endParaRPr sz="1200"/>
          </a:p>
          <a:p>
            <a:pPr indent="0" lvl="0" marL="0" rtl="0" algn="l">
              <a:spcBef>
                <a:spcPts val="1200"/>
              </a:spcBef>
              <a:spcAft>
                <a:spcPts val="1200"/>
              </a:spcAft>
              <a:buNone/>
            </a:pPr>
            <a:r>
              <a:rPr lang="en" sz="1200"/>
              <a:t>Summary:             Every node has big </a:t>
            </a:r>
            <a:r>
              <a:rPr lang="en" sz="1200">
                <a:solidFill>
                  <a:srgbClr val="4A86E8"/>
                </a:solidFill>
              </a:rPr>
              <a:t>difference</a:t>
            </a:r>
            <a:r>
              <a:rPr lang="en" sz="1200"/>
              <a:t> in return value, amount of low values is one of the main reasons</a:t>
            </a:r>
            <a:endParaRPr sz="1200"/>
          </a:p>
        </p:txBody>
      </p:sp>
      <p:pic>
        <p:nvPicPr>
          <p:cNvPr id="616" name="Google Shape;616;p77"/>
          <p:cNvPicPr preferRelativeResize="0"/>
          <p:nvPr/>
        </p:nvPicPr>
        <p:blipFill>
          <a:blip r:embed="rId3">
            <a:alphaModFix/>
          </a:blip>
          <a:stretch>
            <a:fillRect/>
          </a:stretch>
        </p:blipFill>
        <p:spPr>
          <a:xfrm>
            <a:off x="5861687" y="0"/>
            <a:ext cx="3226577" cy="5143500"/>
          </a:xfrm>
          <a:prstGeom prst="rect">
            <a:avLst/>
          </a:prstGeom>
          <a:noFill/>
          <a:ln>
            <a:noFill/>
          </a:ln>
        </p:spPr>
      </p:pic>
      <p:pic>
        <p:nvPicPr>
          <p:cNvPr id="617" name="Google Shape;617;p77"/>
          <p:cNvPicPr preferRelativeResize="0"/>
          <p:nvPr/>
        </p:nvPicPr>
        <p:blipFill>
          <a:blip r:embed="rId4">
            <a:alphaModFix/>
          </a:blip>
          <a:stretch>
            <a:fillRect/>
          </a:stretch>
        </p:blipFill>
        <p:spPr>
          <a:xfrm>
            <a:off x="-10" y="0"/>
            <a:ext cx="4278320" cy="51435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Interpreting the GEV parameter: shape</a:t>
            </a:r>
            <a:endParaRPr/>
          </a:p>
        </p:txBody>
      </p:sp>
      <p:sp>
        <p:nvSpPr>
          <p:cNvPr id="623" name="Google Shape;623;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Shape: Determines the tail behavior of the distribution. A negative shape suggests that the distribution has a bounded upper limit, characteristic of the Weibull distribution.</a:t>
            </a:r>
            <a:endParaRPr/>
          </a:p>
          <a:p>
            <a:pPr indent="-342900" lvl="0" marL="457200" rtl="0" algn="l">
              <a:spcBef>
                <a:spcPts val="0"/>
              </a:spcBef>
              <a:spcAft>
                <a:spcPts val="0"/>
              </a:spcAft>
              <a:buSzPts val="1800"/>
              <a:buChar char="●"/>
            </a:pPr>
            <a:r>
              <a:rPr lang="en"/>
              <a:t>Bounded Nature: The </a:t>
            </a:r>
            <a:r>
              <a:rPr lang="en"/>
              <a:t>negative</a:t>
            </a:r>
            <a:r>
              <a:rPr lang="en"/>
              <a:t> shape parameter and the resultant Weibull behavior </a:t>
            </a:r>
            <a:r>
              <a:rPr lang="en"/>
              <a:t>imply</a:t>
            </a:r>
            <a:r>
              <a:rPr lang="en"/>
              <a:t> that extreme GIC events have an upper limit in their magnitude. This could be due to physical constraints within the Earth’s geomagnetic environment and its </a:t>
            </a:r>
            <a:r>
              <a:rPr lang="en"/>
              <a:t>interaction with solar winds.</a:t>
            </a:r>
            <a:endParaRPr/>
          </a:p>
          <a:p>
            <a:pPr indent="-342900" lvl="0" marL="457200" rtl="0" algn="l">
              <a:spcBef>
                <a:spcPts val="0"/>
              </a:spcBef>
              <a:spcAft>
                <a:spcPts val="0"/>
              </a:spcAft>
              <a:buSzPts val="1800"/>
              <a:buChar char="●"/>
            </a:pPr>
            <a:r>
              <a:rPr lang="en"/>
              <a:t>Tail behavior: the bounded upper limit means that while extreme events are possible, there is natural cap to how intense these events can be, potentially linked to the saturation effects in the Earth’s magnetic field or the limiting magnitude of solar storm events.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9"/>
          <p:cNvSpPr txBox="1"/>
          <p:nvPr>
            <p:ph type="title"/>
          </p:nvPr>
        </p:nvSpPr>
        <p:spPr>
          <a:xfrm>
            <a:off x="311700" y="445025"/>
            <a:ext cx="4194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00"/>
              <a:t>Shape parameter of QDC</a:t>
            </a:r>
            <a:endParaRPr sz="2500"/>
          </a:p>
        </p:txBody>
      </p:sp>
      <p:sp>
        <p:nvSpPr>
          <p:cNvPr id="629" name="Google Shape;629;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0" name="Google Shape;630;p79"/>
          <p:cNvPicPr preferRelativeResize="0"/>
          <p:nvPr/>
        </p:nvPicPr>
        <p:blipFill>
          <a:blip r:embed="rId3">
            <a:alphaModFix/>
          </a:blip>
          <a:stretch>
            <a:fillRect/>
          </a:stretch>
        </p:blipFill>
        <p:spPr>
          <a:xfrm>
            <a:off x="4506409" y="0"/>
            <a:ext cx="4637582"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4" name="Shape 634"/>
        <p:cNvGrpSpPr/>
        <p:nvPr/>
      </p:nvGrpSpPr>
      <p:grpSpPr>
        <a:xfrm>
          <a:off x="0" y="0"/>
          <a:ext cx="0" cy="0"/>
          <a:chOff x="0" y="0"/>
          <a:chExt cx="0" cy="0"/>
        </a:xfrm>
      </p:grpSpPr>
      <p:sp>
        <p:nvSpPr>
          <p:cNvPr id="635" name="Google Shape;635;p8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6" name="Google Shape;636;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7" name="Google Shape;637;p80"/>
          <p:cNvPicPr preferRelativeResize="0"/>
          <p:nvPr/>
        </p:nvPicPr>
        <p:blipFill>
          <a:blip r:embed="rId3">
            <a:alphaModFix/>
          </a:blip>
          <a:stretch>
            <a:fillRect/>
          </a:stretch>
        </p:blipFill>
        <p:spPr>
          <a:xfrm>
            <a:off x="0" y="382725"/>
            <a:ext cx="9053723" cy="4760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sp>
        <p:nvSpPr>
          <p:cNvPr id="642" name="Google Shape;642;p8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Latitude North &lt; 40, Longitude West &gt; -82(Feb 2023 event)</a:t>
            </a:r>
            <a:endParaRPr sz="2000"/>
          </a:p>
        </p:txBody>
      </p:sp>
      <p:sp>
        <p:nvSpPr>
          <p:cNvPr id="643" name="Google Shape;643;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Max value occurred at monitor 10184(</a:t>
            </a:r>
            <a:r>
              <a:rPr lang="en" sz="1050">
                <a:solidFill>
                  <a:srgbClr val="333333"/>
                </a:solidFill>
                <a:highlight>
                  <a:srgbClr val="FFFFFF"/>
                </a:highlight>
                <a:latin typeface="Arial"/>
                <a:ea typeface="Arial"/>
                <a:cs typeface="Arial"/>
                <a:sym typeface="Arial"/>
              </a:rPr>
              <a:t>39.00	-78.20)</a:t>
            </a:r>
            <a:endParaRPr sz="10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sp>
        <p:nvSpPr>
          <p:cNvPr id="644" name="Google Shape;644;p81"/>
          <p:cNvSpPr txBox="1"/>
          <p:nvPr/>
        </p:nvSpPr>
        <p:spPr>
          <a:xfrm rot="-5400000">
            <a:off x="44575" y="2917700"/>
            <a:ext cx="14895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GICMeasured</a:t>
            </a:r>
            <a:endParaRPr>
              <a:solidFill>
                <a:schemeClr val="dk2"/>
              </a:solidFill>
              <a:latin typeface="Source Sans Pro"/>
              <a:ea typeface="Source Sans Pro"/>
              <a:cs typeface="Source Sans Pro"/>
              <a:sym typeface="Source Sans Pro"/>
            </a:endParaRPr>
          </a:p>
        </p:txBody>
      </p:sp>
      <p:pic>
        <p:nvPicPr>
          <p:cNvPr id="645" name="Google Shape;645;p81"/>
          <p:cNvPicPr preferRelativeResize="0"/>
          <p:nvPr/>
        </p:nvPicPr>
        <p:blipFill>
          <a:blip r:embed="rId3">
            <a:alphaModFix/>
          </a:blip>
          <a:stretch>
            <a:fillRect/>
          </a:stretch>
        </p:blipFill>
        <p:spPr>
          <a:xfrm>
            <a:off x="970525" y="1464224"/>
            <a:ext cx="7236099" cy="363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53475" y="3425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a:t>
            </a:r>
            <a:r>
              <a:rPr lang="en"/>
              <a:t> between variation of </a:t>
            </a:r>
            <a:r>
              <a:rPr lang="en">
                <a:solidFill>
                  <a:schemeClr val="dk1"/>
                </a:solidFill>
              </a:rPr>
              <a:t>magnetic field</a:t>
            </a:r>
            <a:r>
              <a:rPr lang="en"/>
              <a:t> and </a:t>
            </a:r>
            <a:r>
              <a:rPr lang="en">
                <a:solidFill>
                  <a:schemeClr val="dk1"/>
                </a:solidFill>
              </a:rPr>
              <a:t>anomalies</a:t>
            </a:r>
            <a:r>
              <a:rPr lang="en">
                <a:solidFill>
                  <a:schemeClr val="dk1"/>
                </a:solidFill>
              </a:rPr>
              <a:t> powergrid</a:t>
            </a:r>
            <a:r>
              <a:rPr lang="en"/>
              <a:t> events </a:t>
            </a:r>
            <a:endParaRPr/>
          </a:p>
        </p:txBody>
      </p:sp>
      <p:sp>
        <p:nvSpPr>
          <p:cNvPr id="108" name="Google Shape;108;p19"/>
          <p:cNvSpPr txBox="1"/>
          <p:nvPr>
            <p:ph idx="1" type="body"/>
          </p:nvPr>
        </p:nvSpPr>
        <p:spPr>
          <a:xfrm>
            <a:off x="311700" y="4262975"/>
            <a:ext cx="8520600" cy="623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Identify relations </a:t>
            </a:r>
            <a:r>
              <a:rPr lang="en"/>
              <a:t>between</a:t>
            </a:r>
            <a:r>
              <a:rPr lang="en"/>
              <a:t> dB/dt and power-grid anomalies in same location and timeline</a:t>
            </a:r>
            <a:endParaRPr/>
          </a:p>
        </p:txBody>
      </p:sp>
      <p:pic>
        <p:nvPicPr>
          <p:cNvPr id="109" name="Google Shape;109;p19"/>
          <p:cNvPicPr preferRelativeResize="0"/>
          <p:nvPr/>
        </p:nvPicPr>
        <p:blipFill>
          <a:blip r:embed="rId3">
            <a:alphaModFix/>
          </a:blip>
          <a:stretch>
            <a:fillRect/>
          </a:stretch>
        </p:blipFill>
        <p:spPr>
          <a:xfrm>
            <a:off x="435313" y="1469975"/>
            <a:ext cx="6366326" cy="2713300"/>
          </a:xfrm>
          <a:prstGeom prst="rect">
            <a:avLst/>
          </a:prstGeom>
          <a:noFill/>
          <a:ln>
            <a:noFill/>
          </a:ln>
        </p:spPr>
      </p:pic>
      <p:pic>
        <p:nvPicPr>
          <p:cNvPr id="110" name="Google Shape;110;p19"/>
          <p:cNvPicPr preferRelativeResize="0"/>
          <p:nvPr/>
        </p:nvPicPr>
        <p:blipFill>
          <a:blip r:embed="rId4">
            <a:alphaModFix/>
          </a:blip>
          <a:stretch>
            <a:fillRect/>
          </a:stretch>
        </p:blipFill>
        <p:spPr>
          <a:xfrm>
            <a:off x="4681462" y="1469975"/>
            <a:ext cx="4027226" cy="2713300"/>
          </a:xfrm>
          <a:prstGeom prst="rect">
            <a:avLst/>
          </a:prstGeom>
          <a:noFill/>
          <a:ln>
            <a:noFill/>
          </a:ln>
        </p:spPr>
      </p:pic>
      <p:sp>
        <p:nvSpPr>
          <p:cNvPr id="111" name="Google Shape;111;p19"/>
          <p:cNvSpPr/>
          <p:nvPr/>
        </p:nvSpPr>
        <p:spPr>
          <a:xfrm>
            <a:off x="5666300" y="1706500"/>
            <a:ext cx="548700" cy="403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9" name="Shape 649"/>
        <p:cNvGrpSpPr/>
        <p:nvPr/>
      </p:nvGrpSpPr>
      <p:grpSpPr>
        <a:xfrm>
          <a:off x="0" y="0"/>
          <a:ext cx="0" cy="0"/>
          <a:chOff x="0" y="0"/>
          <a:chExt cx="0" cy="0"/>
        </a:xfrm>
      </p:grpSpPr>
      <p:sp>
        <p:nvSpPr>
          <p:cNvPr id="650" name="Google Shape;650;p8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Latitude North &lt; 40, Longitude West &gt; -82(March 2023 event)</a:t>
            </a:r>
            <a:endParaRPr sz="2000"/>
          </a:p>
        </p:txBody>
      </p:sp>
      <p:sp>
        <p:nvSpPr>
          <p:cNvPr id="651" name="Google Shape;651;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Max value </a:t>
            </a:r>
            <a:r>
              <a:rPr lang="en" sz="1400"/>
              <a:t>occurred</a:t>
            </a:r>
            <a:r>
              <a:rPr lang="en" sz="1400"/>
              <a:t> at monitor</a:t>
            </a:r>
            <a:r>
              <a:rPr lang="en" sz="1400"/>
              <a:t> 10427(39.00,-77.50)</a:t>
            </a:r>
            <a:endParaRPr sz="1400"/>
          </a:p>
          <a:p>
            <a:pPr indent="0" lvl="0" marL="0" rtl="0" algn="l">
              <a:spcBef>
                <a:spcPts val="1200"/>
              </a:spcBef>
              <a:spcAft>
                <a:spcPts val="1200"/>
              </a:spcAft>
              <a:buNone/>
            </a:pPr>
            <a:r>
              <a:t/>
            </a:r>
            <a:endParaRPr/>
          </a:p>
        </p:txBody>
      </p:sp>
      <p:sp>
        <p:nvSpPr>
          <p:cNvPr id="652" name="Google Shape;652;p82"/>
          <p:cNvSpPr txBox="1"/>
          <p:nvPr/>
        </p:nvSpPr>
        <p:spPr>
          <a:xfrm rot="-5400000">
            <a:off x="44575" y="2917700"/>
            <a:ext cx="14895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GICMeasured</a:t>
            </a:r>
            <a:endParaRPr>
              <a:solidFill>
                <a:schemeClr val="dk2"/>
              </a:solidFill>
              <a:latin typeface="Source Sans Pro"/>
              <a:ea typeface="Source Sans Pro"/>
              <a:cs typeface="Source Sans Pro"/>
              <a:sym typeface="Source Sans Pro"/>
            </a:endParaRPr>
          </a:p>
        </p:txBody>
      </p:sp>
      <p:pic>
        <p:nvPicPr>
          <p:cNvPr id="653" name="Google Shape;653;p82"/>
          <p:cNvPicPr preferRelativeResize="0"/>
          <p:nvPr/>
        </p:nvPicPr>
        <p:blipFill>
          <a:blip r:embed="rId3">
            <a:alphaModFix/>
          </a:blip>
          <a:stretch>
            <a:fillRect/>
          </a:stretch>
        </p:blipFill>
        <p:spPr>
          <a:xfrm>
            <a:off x="892575" y="1467725"/>
            <a:ext cx="7068749" cy="36757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7" name="Shape 657"/>
        <p:cNvGrpSpPr/>
        <p:nvPr/>
      </p:nvGrpSpPr>
      <p:grpSpPr>
        <a:xfrm>
          <a:off x="0" y="0"/>
          <a:ext cx="0" cy="0"/>
          <a:chOff x="0" y="0"/>
          <a:chExt cx="0" cy="0"/>
        </a:xfrm>
      </p:grpSpPr>
      <p:sp>
        <p:nvSpPr>
          <p:cNvPr id="658" name="Google Shape;658;p8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Latitude North &lt; 40, Longitude West &gt; -82(April 2023 event)</a:t>
            </a:r>
            <a:endParaRPr sz="2000"/>
          </a:p>
        </p:txBody>
      </p:sp>
      <p:sp>
        <p:nvSpPr>
          <p:cNvPr id="659" name="Google Shape;659;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Max value occurred at monitor 10397(</a:t>
            </a:r>
            <a:r>
              <a:rPr lang="en" sz="1050">
                <a:solidFill>
                  <a:srgbClr val="333333"/>
                </a:solidFill>
                <a:highlight>
                  <a:srgbClr val="FFFFFF"/>
                </a:highlight>
                <a:latin typeface="Arial"/>
                <a:ea typeface="Arial"/>
                <a:cs typeface="Arial"/>
                <a:sym typeface="Arial"/>
              </a:rPr>
              <a:t>39.10, -78.30)</a:t>
            </a:r>
            <a:endParaRPr sz="10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sp>
        <p:nvSpPr>
          <p:cNvPr id="660" name="Google Shape;660;p83"/>
          <p:cNvSpPr txBox="1"/>
          <p:nvPr/>
        </p:nvSpPr>
        <p:spPr>
          <a:xfrm rot="-5400000">
            <a:off x="44575" y="2917700"/>
            <a:ext cx="14895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GICMeasured</a:t>
            </a:r>
            <a:endParaRPr>
              <a:solidFill>
                <a:schemeClr val="dk2"/>
              </a:solidFill>
              <a:latin typeface="Source Sans Pro"/>
              <a:ea typeface="Source Sans Pro"/>
              <a:cs typeface="Source Sans Pro"/>
              <a:sym typeface="Source Sans Pro"/>
            </a:endParaRPr>
          </a:p>
        </p:txBody>
      </p:sp>
      <p:pic>
        <p:nvPicPr>
          <p:cNvPr id="661" name="Google Shape;661;p83"/>
          <p:cNvPicPr preferRelativeResize="0"/>
          <p:nvPr/>
        </p:nvPicPr>
        <p:blipFill>
          <a:blip r:embed="rId3">
            <a:alphaModFix/>
          </a:blip>
          <a:stretch>
            <a:fillRect/>
          </a:stretch>
        </p:blipFill>
        <p:spPr>
          <a:xfrm>
            <a:off x="894325" y="1521400"/>
            <a:ext cx="6957174" cy="34867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5" name="Shape 665"/>
        <p:cNvGrpSpPr/>
        <p:nvPr/>
      </p:nvGrpSpPr>
      <p:grpSpPr>
        <a:xfrm>
          <a:off x="0" y="0"/>
          <a:ext cx="0" cy="0"/>
          <a:chOff x="0" y="0"/>
          <a:chExt cx="0" cy="0"/>
        </a:xfrm>
      </p:grpSpPr>
      <p:sp>
        <p:nvSpPr>
          <p:cNvPr id="666" name="Google Shape;666;p8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Latitude North &lt; 40, Longitude West &gt; -82(April 2022 event)</a:t>
            </a:r>
            <a:endParaRPr sz="2000"/>
          </a:p>
        </p:txBody>
      </p:sp>
      <p:sp>
        <p:nvSpPr>
          <p:cNvPr id="667" name="Google Shape;667;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Max value occurred at monitor 10184(</a:t>
            </a:r>
            <a:r>
              <a:rPr lang="en" sz="1050">
                <a:solidFill>
                  <a:srgbClr val="333333"/>
                </a:solidFill>
                <a:highlight>
                  <a:srgbClr val="FFFFFF"/>
                </a:highlight>
                <a:latin typeface="Arial"/>
                <a:ea typeface="Arial"/>
                <a:cs typeface="Arial"/>
                <a:sym typeface="Arial"/>
              </a:rPr>
              <a:t>39.00	-78.20</a:t>
            </a:r>
            <a:r>
              <a:rPr lang="en" sz="1050">
                <a:solidFill>
                  <a:srgbClr val="333333"/>
                </a:solidFill>
                <a:highlight>
                  <a:srgbClr val="FFFFFF"/>
                </a:highlight>
                <a:latin typeface="Arial"/>
                <a:ea typeface="Arial"/>
                <a:cs typeface="Arial"/>
                <a:sym typeface="Arial"/>
              </a:rPr>
              <a:t>)</a:t>
            </a:r>
            <a:endParaRPr sz="10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sp>
        <p:nvSpPr>
          <p:cNvPr id="668" name="Google Shape;668;p84"/>
          <p:cNvSpPr txBox="1"/>
          <p:nvPr/>
        </p:nvSpPr>
        <p:spPr>
          <a:xfrm rot="-5400000">
            <a:off x="44575" y="2917700"/>
            <a:ext cx="14895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GICMeasured</a:t>
            </a:r>
            <a:endParaRPr>
              <a:solidFill>
                <a:schemeClr val="dk2"/>
              </a:solidFill>
              <a:latin typeface="Source Sans Pro"/>
              <a:ea typeface="Source Sans Pro"/>
              <a:cs typeface="Source Sans Pro"/>
              <a:sym typeface="Source Sans Pro"/>
            </a:endParaRPr>
          </a:p>
        </p:txBody>
      </p:sp>
      <p:pic>
        <p:nvPicPr>
          <p:cNvPr id="669" name="Google Shape;669;p84"/>
          <p:cNvPicPr preferRelativeResize="0"/>
          <p:nvPr/>
        </p:nvPicPr>
        <p:blipFill>
          <a:blip r:embed="rId3">
            <a:alphaModFix/>
          </a:blip>
          <a:stretch>
            <a:fillRect/>
          </a:stretch>
        </p:blipFill>
        <p:spPr>
          <a:xfrm>
            <a:off x="970525" y="1499800"/>
            <a:ext cx="7611650" cy="37643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3" name="Shape 673"/>
        <p:cNvGrpSpPr/>
        <p:nvPr/>
      </p:nvGrpSpPr>
      <p:grpSpPr>
        <a:xfrm>
          <a:off x="0" y="0"/>
          <a:ext cx="0" cy="0"/>
          <a:chOff x="0" y="0"/>
          <a:chExt cx="0" cy="0"/>
        </a:xfrm>
      </p:grpSpPr>
      <p:sp>
        <p:nvSpPr>
          <p:cNvPr id="674" name="Google Shape;674;p8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Latitude North &lt; 40, Longitude West &gt; -82(May 2021 event)</a:t>
            </a:r>
            <a:endParaRPr sz="2000"/>
          </a:p>
        </p:txBody>
      </p:sp>
      <p:sp>
        <p:nvSpPr>
          <p:cNvPr id="675" name="Google Shape;675;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Max value occurred at monitor 10188</a:t>
            </a:r>
            <a:r>
              <a:rPr lang="en" sz="1200"/>
              <a:t>(</a:t>
            </a:r>
            <a:r>
              <a:rPr lang="en" sz="1050">
                <a:solidFill>
                  <a:srgbClr val="333333"/>
                </a:solidFill>
                <a:highlight>
                  <a:srgbClr val="FFFFFF"/>
                </a:highlight>
                <a:latin typeface="Arial"/>
                <a:ea typeface="Arial"/>
                <a:cs typeface="Arial"/>
                <a:sym typeface="Arial"/>
              </a:rPr>
              <a:t>40.20	-74.50)</a:t>
            </a:r>
            <a:endParaRPr sz="10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sp>
        <p:nvSpPr>
          <p:cNvPr id="676" name="Google Shape;676;p85"/>
          <p:cNvSpPr txBox="1"/>
          <p:nvPr/>
        </p:nvSpPr>
        <p:spPr>
          <a:xfrm rot="-5400000">
            <a:off x="44575" y="2917700"/>
            <a:ext cx="14895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GICMeasured</a:t>
            </a:r>
            <a:endParaRPr>
              <a:solidFill>
                <a:schemeClr val="dk2"/>
              </a:solidFill>
              <a:latin typeface="Source Sans Pro"/>
              <a:ea typeface="Source Sans Pro"/>
              <a:cs typeface="Source Sans Pro"/>
              <a:sym typeface="Source Sans Pro"/>
            </a:endParaRPr>
          </a:p>
        </p:txBody>
      </p:sp>
      <p:pic>
        <p:nvPicPr>
          <p:cNvPr id="677" name="Google Shape;677;p85"/>
          <p:cNvPicPr preferRelativeResize="0"/>
          <p:nvPr/>
        </p:nvPicPr>
        <p:blipFill>
          <a:blip r:embed="rId3">
            <a:alphaModFix/>
          </a:blip>
          <a:stretch>
            <a:fillRect/>
          </a:stretch>
        </p:blipFill>
        <p:spPr>
          <a:xfrm>
            <a:off x="914900" y="1436775"/>
            <a:ext cx="7533548" cy="3643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1" name="Shape 681"/>
        <p:cNvGrpSpPr/>
        <p:nvPr/>
      </p:nvGrpSpPr>
      <p:grpSpPr>
        <a:xfrm>
          <a:off x="0" y="0"/>
          <a:ext cx="0" cy="0"/>
          <a:chOff x="0" y="0"/>
          <a:chExt cx="0" cy="0"/>
        </a:xfrm>
      </p:grpSpPr>
      <p:sp>
        <p:nvSpPr>
          <p:cNvPr id="682" name="Google Shape;682;p8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Latitude North &lt; 40, Longitude West &gt; -82(Nov 2021 event)</a:t>
            </a:r>
            <a:endParaRPr sz="2000"/>
          </a:p>
        </p:txBody>
      </p:sp>
      <p:sp>
        <p:nvSpPr>
          <p:cNvPr id="683" name="Google Shape;683;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Max value occurred at monitor 10195</a:t>
            </a:r>
            <a:r>
              <a:rPr lang="en" sz="1200"/>
              <a:t>(</a:t>
            </a:r>
            <a:r>
              <a:rPr lang="en" sz="1050">
                <a:solidFill>
                  <a:srgbClr val="333333"/>
                </a:solidFill>
                <a:highlight>
                  <a:srgbClr val="FFFFFF"/>
                </a:highlight>
                <a:latin typeface="Arial"/>
                <a:ea typeface="Arial"/>
                <a:cs typeface="Arial"/>
                <a:sym typeface="Arial"/>
              </a:rPr>
              <a:t>39.70	-74.90)</a:t>
            </a:r>
            <a:endParaRPr sz="10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sp>
        <p:nvSpPr>
          <p:cNvPr id="684" name="Google Shape;684;p86"/>
          <p:cNvSpPr txBox="1"/>
          <p:nvPr/>
        </p:nvSpPr>
        <p:spPr>
          <a:xfrm rot="-5400000">
            <a:off x="44575" y="2917700"/>
            <a:ext cx="14895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GICMeasured</a:t>
            </a:r>
            <a:endParaRPr>
              <a:solidFill>
                <a:schemeClr val="dk2"/>
              </a:solidFill>
              <a:latin typeface="Source Sans Pro"/>
              <a:ea typeface="Source Sans Pro"/>
              <a:cs typeface="Source Sans Pro"/>
              <a:sym typeface="Source Sans Pro"/>
            </a:endParaRPr>
          </a:p>
        </p:txBody>
      </p:sp>
      <p:pic>
        <p:nvPicPr>
          <p:cNvPr id="685" name="Google Shape;685;p86"/>
          <p:cNvPicPr preferRelativeResize="0"/>
          <p:nvPr/>
        </p:nvPicPr>
        <p:blipFill>
          <a:blip r:embed="rId3">
            <a:alphaModFix/>
          </a:blip>
          <a:stretch>
            <a:fillRect/>
          </a:stretch>
        </p:blipFill>
        <p:spPr>
          <a:xfrm>
            <a:off x="955895" y="1646024"/>
            <a:ext cx="7232215" cy="34163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9" name="Shape 689"/>
        <p:cNvGrpSpPr/>
        <p:nvPr/>
      </p:nvGrpSpPr>
      <p:grpSpPr>
        <a:xfrm>
          <a:off x="0" y="0"/>
          <a:ext cx="0" cy="0"/>
          <a:chOff x="0" y="0"/>
          <a:chExt cx="0" cy="0"/>
        </a:xfrm>
      </p:grpSpPr>
      <p:sp>
        <p:nvSpPr>
          <p:cNvPr id="690" name="Google Shape;690;p8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Latitude North &lt; 40, Longitude West &gt; -82(Aug 2018 event)</a:t>
            </a:r>
            <a:endParaRPr sz="2000"/>
          </a:p>
        </p:txBody>
      </p:sp>
      <p:sp>
        <p:nvSpPr>
          <p:cNvPr id="691" name="Google Shape;691;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Max value occurred at monitor 10378</a:t>
            </a:r>
            <a:r>
              <a:rPr lang="en" sz="1200"/>
              <a:t>(</a:t>
            </a:r>
            <a:r>
              <a:rPr lang="en" sz="1050">
                <a:solidFill>
                  <a:srgbClr val="333333"/>
                </a:solidFill>
                <a:highlight>
                  <a:srgbClr val="FFFFFF"/>
                </a:highlight>
                <a:latin typeface="Arial"/>
                <a:ea typeface="Arial"/>
                <a:cs typeface="Arial"/>
                <a:sym typeface="Arial"/>
              </a:rPr>
              <a:t>40.70	-74.00</a:t>
            </a:r>
            <a:r>
              <a:rPr lang="en" sz="1050">
                <a:solidFill>
                  <a:srgbClr val="333333"/>
                </a:solidFill>
                <a:highlight>
                  <a:srgbClr val="FFFFFF"/>
                </a:highlight>
                <a:latin typeface="Arial"/>
                <a:ea typeface="Arial"/>
                <a:cs typeface="Arial"/>
                <a:sym typeface="Arial"/>
              </a:rPr>
              <a:t>)</a:t>
            </a:r>
            <a:endParaRPr sz="10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sp>
        <p:nvSpPr>
          <p:cNvPr id="692" name="Google Shape;692;p87"/>
          <p:cNvSpPr txBox="1"/>
          <p:nvPr/>
        </p:nvSpPr>
        <p:spPr>
          <a:xfrm rot="-5400000">
            <a:off x="44575" y="2917700"/>
            <a:ext cx="14895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GICMeasured</a:t>
            </a:r>
            <a:endParaRPr>
              <a:solidFill>
                <a:schemeClr val="dk2"/>
              </a:solidFill>
              <a:latin typeface="Source Sans Pro"/>
              <a:ea typeface="Source Sans Pro"/>
              <a:cs typeface="Source Sans Pro"/>
              <a:sym typeface="Source Sans Pro"/>
            </a:endParaRPr>
          </a:p>
        </p:txBody>
      </p:sp>
      <p:pic>
        <p:nvPicPr>
          <p:cNvPr id="693" name="Google Shape;693;p87"/>
          <p:cNvPicPr preferRelativeResize="0"/>
          <p:nvPr/>
        </p:nvPicPr>
        <p:blipFill>
          <a:blip r:embed="rId3">
            <a:alphaModFix/>
          </a:blip>
          <a:stretch>
            <a:fillRect/>
          </a:stretch>
        </p:blipFill>
        <p:spPr>
          <a:xfrm>
            <a:off x="908388" y="1562025"/>
            <a:ext cx="7327225" cy="35257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7" name="Shape 697"/>
        <p:cNvGrpSpPr/>
        <p:nvPr/>
      </p:nvGrpSpPr>
      <p:grpSpPr>
        <a:xfrm>
          <a:off x="0" y="0"/>
          <a:ext cx="0" cy="0"/>
          <a:chOff x="0" y="0"/>
          <a:chExt cx="0" cy="0"/>
        </a:xfrm>
      </p:grpSpPr>
      <p:sp>
        <p:nvSpPr>
          <p:cNvPr id="698" name="Google Shape;698;p8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Latitude North &lt; 40, Longitude West &gt; -82(Sep 2017 event)</a:t>
            </a:r>
            <a:endParaRPr sz="2000"/>
          </a:p>
        </p:txBody>
      </p:sp>
      <p:sp>
        <p:nvSpPr>
          <p:cNvPr id="699" name="Google Shape;699;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Max value occurred at monitor 10405</a:t>
            </a:r>
            <a:r>
              <a:rPr lang="en" sz="1200"/>
              <a:t>(</a:t>
            </a:r>
            <a:r>
              <a:rPr lang="en" sz="1050">
                <a:solidFill>
                  <a:srgbClr val="333333"/>
                </a:solidFill>
                <a:highlight>
                  <a:srgbClr val="FFFFFF"/>
                </a:highlight>
                <a:latin typeface="Arial"/>
                <a:ea typeface="Arial"/>
                <a:cs typeface="Arial"/>
                <a:sym typeface="Arial"/>
              </a:rPr>
              <a:t>39.50	-77.90)</a:t>
            </a:r>
            <a:endParaRPr sz="10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sp>
        <p:nvSpPr>
          <p:cNvPr id="700" name="Google Shape;700;p88"/>
          <p:cNvSpPr txBox="1"/>
          <p:nvPr/>
        </p:nvSpPr>
        <p:spPr>
          <a:xfrm rot="-5400000">
            <a:off x="44575" y="2917700"/>
            <a:ext cx="14895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GICMeasured</a:t>
            </a:r>
            <a:endParaRPr>
              <a:solidFill>
                <a:schemeClr val="dk2"/>
              </a:solidFill>
              <a:latin typeface="Source Sans Pro"/>
              <a:ea typeface="Source Sans Pro"/>
              <a:cs typeface="Source Sans Pro"/>
              <a:sym typeface="Source Sans Pro"/>
            </a:endParaRPr>
          </a:p>
        </p:txBody>
      </p:sp>
      <p:pic>
        <p:nvPicPr>
          <p:cNvPr id="701" name="Google Shape;701;p88"/>
          <p:cNvPicPr preferRelativeResize="0"/>
          <p:nvPr/>
        </p:nvPicPr>
        <p:blipFill>
          <a:blip r:embed="rId3">
            <a:alphaModFix/>
          </a:blip>
          <a:stretch>
            <a:fillRect/>
          </a:stretch>
        </p:blipFill>
        <p:spPr>
          <a:xfrm>
            <a:off x="897196" y="1524273"/>
            <a:ext cx="7521578" cy="36192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5" name="Shape 705"/>
        <p:cNvGrpSpPr/>
        <p:nvPr/>
      </p:nvGrpSpPr>
      <p:grpSpPr>
        <a:xfrm>
          <a:off x="0" y="0"/>
          <a:ext cx="0" cy="0"/>
          <a:chOff x="0" y="0"/>
          <a:chExt cx="0" cy="0"/>
        </a:xfrm>
      </p:grpSpPr>
      <p:sp>
        <p:nvSpPr>
          <p:cNvPr id="706" name="Google Shape;706;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Feb 2023 event</a:t>
            </a:r>
            <a:endParaRPr sz="1400"/>
          </a:p>
          <a:p>
            <a:pPr indent="0" lvl="0" marL="0" rtl="0" algn="l">
              <a:spcBef>
                <a:spcPts val="1200"/>
              </a:spcBef>
              <a:spcAft>
                <a:spcPts val="0"/>
              </a:spcAft>
              <a:buNone/>
            </a:pPr>
            <a:r>
              <a:rPr lang="en" sz="1400"/>
              <a:t>Device1: 10051 </a:t>
            </a:r>
            <a:endParaRPr sz="1400"/>
          </a:p>
          <a:p>
            <a:pPr indent="0" lvl="0" marL="0" rtl="0" algn="l">
              <a:spcBef>
                <a:spcPts val="1200"/>
              </a:spcBef>
              <a:spcAft>
                <a:spcPts val="0"/>
              </a:spcAft>
              <a:buNone/>
            </a:pPr>
            <a:r>
              <a:rPr lang="en" sz="1400"/>
              <a:t>Device2: 10184 (supernode,</a:t>
            </a:r>
            <a:endParaRPr sz="1400"/>
          </a:p>
          <a:p>
            <a:pPr indent="0" lvl="0" marL="0" rtl="0" algn="l">
              <a:spcBef>
                <a:spcPts val="1200"/>
              </a:spcBef>
              <a:spcAft>
                <a:spcPts val="0"/>
              </a:spcAft>
              <a:buNone/>
            </a:pPr>
            <a:r>
              <a:rPr lang="en" sz="1400"/>
              <a:t>39.00, -78.20)</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pic>
        <p:nvPicPr>
          <p:cNvPr id="707" name="Google Shape;707;p89"/>
          <p:cNvPicPr preferRelativeResize="0"/>
          <p:nvPr/>
        </p:nvPicPr>
        <p:blipFill>
          <a:blip r:embed="rId3">
            <a:alphaModFix/>
          </a:blip>
          <a:stretch>
            <a:fillRect/>
          </a:stretch>
        </p:blipFill>
        <p:spPr>
          <a:xfrm>
            <a:off x="2488051" y="511875"/>
            <a:ext cx="6429376" cy="46976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1" name="Shape 711"/>
        <p:cNvGrpSpPr/>
        <p:nvPr/>
      </p:nvGrpSpPr>
      <p:grpSpPr>
        <a:xfrm>
          <a:off x="0" y="0"/>
          <a:ext cx="0" cy="0"/>
          <a:chOff x="0" y="0"/>
          <a:chExt cx="0" cy="0"/>
        </a:xfrm>
      </p:grpSpPr>
      <p:sp>
        <p:nvSpPr>
          <p:cNvPr id="712" name="Google Shape;712;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March</a:t>
            </a:r>
            <a:r>
              <a:rPr lang="en" sz="1400"/>
              <a:t> 2023 event</a:t>
            </a:r>
            <a:endParaRPr sz="1400"/>
          </a:p>
          <a:p>
            <a:pPr indent="0" lvl="0" marL="0" rtl="0" algn="l">
              <a:spcBef>
                <a:spcPts val="1200"/>
              </a:spcBef>
              <a:spcAft>
                <a:spcPts val="0"/>
              </a:spcAft>
              <a:buNone/>
            </a:pPr>
            <a:r>
              <a:rPr lang="en" sz="1400"/>
              <a:t>Device1: </a:t>
            </a:r>
            <a:r>
              <a:rPr lang="en" sz="1400"/>
              <a:t>10051 </a:t>
            </a:r>
            <a:endParaRPr sz="1400"/>
          </a:p>
          <a:p>
            <a:pPr indent="0" lvl="0" marL="0" rtl="0" algn="l">
              <a:spcBef>
                <a:spcPts val="1200"/>
              </a:spcBef>
              <a:spcAft>
                <a:spcPts val="0"/>
              </a:spcAft>
              <a:buNone/>
            </a:pPr>
            <a:r>
              <a:rPr lang="en" sz="1400"/>
              <a:t>Device2: </a:t>
            </a:r>
            <a:r>
              <a:rPr lang="en" sz="1400"/>
              <a:t>10184 </a:t>
            </a:r>
            <a:r>
              <a:rPr lang="en" sz="1400"/>
              <a:t>(supernode)</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pic>
        <p:nvPicPr>
          <p:cNvPr id="713" name="Google Shape;713;p90"/>
          <p:cNvPicPr preferRelativeResize="0"/>
          <p:nvPr/>
        </p:nvPicPr>
        <p:blipFill>
          <a:blip r:embed="rId3">
            <a:alphaModFix/>
          </a:blip>
          <a:stretch>
            <a:fillRect/>
          </a:stretch>
        </p:blipFill>
        <p:spPr>
          <a:xfrm>
            <a:off x="2532725" y="428823"/>
            <a:ext cx="6444625" cy="465890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7" name="Shape 717"/>
        <p:cNvGrpSpPr/>
        <p:nvPr/>
      </p:nvGrpSpPr>
      <p:grpSpPr>
        <a:xfrm>
          <a:off x="0" y="0"/>
          <a:ext cx="0" cy="0"/>
          <a:chOff x="0" y="0"/>
          <a:chExt cx="0" cy="0"/>
        </a:xfrm>
      </p:grpSpPr>
      <p:sp>
        <p:nvSpPr>
          <p:cNvPr id="718" name="Google Shape;718;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April</a:t>
            </a:r>
            <a:r>
              <a:rPr lang="en" sz="1400"/>
              <a:t> 202</a:t>
            </a:r>
            <a:r>
              <a:rPr lang="en" sz="1400"/>
              <a:t>3</a:t>
            </a:r>
            <a:r>
              <a:rPr lang="en" sz="1400"/>
              <a:t> event</a:t>
            </a:r>
            <a:endParaRPr sz="1400"/>
          </a:p>
          <a:p>
            <a:pPr indent="0" lvl="0" marL="0" rtl="0" algn="l">
              <a:spcBef>
                <a:spcPts val="1200"/>
              </a:spcBef>
              <a:spcAft>
                <a:spcPts val="0"/>
              </a:spcAft>
              <a:buNone/>
            </a:pPr>
            <a:r>
              <a:rPr lang="en" sz="1400"/>
              <a:t>Device1: </a:t>
            </a:r>
            <a:r>
              <a:rPr lang="en" sz="1400"/>
              <a:t>10052 </a:t>
            </a:r>
            <a:endParaRPr sz="1400"/>
          </a:p>
          <a:p>
            <a:pPr indent="0" lvl="0" marL="0" rtl="0" algn="l">
              <a:spcBef>
                <a:spcPts val="1200"/>
              </a:spcBef>
              <a:spcAft>
                <a:spcPts val="0"/>
              </a:spcAft>
              <a:buNone/>
            </a:pPr>
            <a:r>
              <a:rPr lang="en" sz="1400"/>
              <a:t>Device2: </a:t>
            </a:r>
            <a:r>
              <a:rPr lang="en" sz="1400"/>
              <a:t>10184 </a:t>
            </a:r>
            <a:r>
              <a:rPr lang="en" sz="1400"/>
              <a:t>(supernode)</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pic>
        <p:nvPicPr>
          <p:cNvPr id="719" name="Google Shape;719;p91"/>
          <p:cNvPicPr preferRelativeResize="0"/>
          <p:nvPr/>
        </p:nvPicPr>
        <p:blipFill>
          <a:blip r:embed="rId3">
            <a:alphaModFix/>
          </a:blip>
          <a:stretch>
            <a:fillRect/>
          </a:stretch>
        </p:blipFill>
        <p:spPr>
          <a:xfrm>
            <a:off x="2528900" y="270475"/>
            <a:ext cx="6366650" cy="4602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15" name="Shape 115"/>
        <p:cNvGrpSpPr/>
        <p:nvPr/>
      </p:nvGrpSpPr>
      <p:grpSpPr>
        <a:xfrm>
          <a:off x="0" y="0"/>
          <a:ext cx="0" cy="0"/>
          <a:chOff x="0" y="0"/>
          <a:chExt cx="0" cy="0"/>
        </a:xfrm>
      </p:grpSpPr>
      <p:sp>
        <p:nvSpPr>
          <p:cNvPr id="116" name="Google Shape;116;p20"/>
          <p:cNvSpPr txBox="1"/>
          <p:nvPr>
            <p:ph type="title"/>
          </p:nvPr>
        </p:nvSpPr>
        <p:spPr>
          <a:xfrm>
            <a:off x="265275" y="101500"/>
            <a:ext cx="3516600" cy="13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Processing raw data of</a:t>
            </a:r>
            <a:endParaRPr sz="2200"/>
          </a:p>
          <a:p>
            <a:pPr indent="0" lvl="0" marL="0" rtl="0" algn="l">
              <a:spcBef>
                <a:spcPts val="0"/>
              </a:spcBef>
              <a:spcAft>
                <a:spcPts val="0"/>
              </a:spcAft>
              <a:buSzPts val="990"/>
              <a:buNone/>
            </a:pPr>
            <a:r>
              <a:rPr lang="en" sz="2200"/>
              <a:t>NERC GIC value </a:t>
            </a:r>
            <a:endParaRPr sz="2200"/>
          </a:p>
          <a:p>
            <a:pPr indent="0" lvl="0" marL="0" rtl="0" algn="l">
              <a:spcBef>
                <a:spcPts val="0"/>
              </a:spcBef>
              <a:spcAft>
                <a:spcPts val="0"/>
              </a:spcAft>
              <a:buSzPts val="990"/>
              <a:buNone/>
            </a:pPr>
            <a:r>
              <a:t/>
            </a:r>
            <a:endParaRPr sz="2200"/>
          </a:p>
        </p:txBody>
      </p:sp>
      <p:sp>
        <p:nvSpPr>
          <p:cNvPr id="117" name="Google Shape;117;p20"/>
          <p:cNvSpPr txBox="1"/>
          <p:nvPr>
            <p:ph idx="1" type="body"/>
          </p:nvPr>
        </p:nvSpPr>
        <p:spPr>
          <a:xfrm>
            <a:off x="265275" y="1060575"/>
            <a:ext cx="35799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Using </a:t>
            </a:r>
            <a:r>
              <a:rPr b="1" lang="en"/>
              <a:t>python</a:t>
            </a:r>
            <a:r>
              <a:rPr lang="en"/>
              <a:t> to process the NERC GIC data.</a:t>
            </a:r>
            <a:endParaRPr/>
          </a:p>
          <a:p>
            <a:pPr indent="0" lvl="0" marL="0" rtl="0" algn="l">
              <a:spcBef>
                <a:spcPts val="1200"/>
              </a:spcBef>
              <a:spcAft>
                <a:spcPts val="0"/>
              </a:spcAft>
              <a:buNone/>
            </a:pPr>
            <a:r>
              <a:rPr b="1" lang="en"/>
              <a:t>P</a:t>
            </a:r>
            <a:r>
              <a:rPr b="1" lang="en"/>
              <a:t>arameters from Dataset.</a:t>
            </a:r>
            <a:endParaRPr b="1"/>
          </a:p>
          <a:p>
            <a:pPr indent="-317182" lvl="0" marL="457200" rtl="0" algn="l">
              <a:spcBef>
                <a:spcPts val="1200"/>
              </a:spcBef>
              <a:spcAft>
                <a:spcPts val="0"/>
              </a:spcAft>
              <a:buSzPct val="100000"/>
              <a:buAutoNum type="arabicPeriod"/>
            </a:pPr>
            <a:r>
              <a:rPr lang="en"/>
              <a:t>Coordinates (for each devices ID)</a:t>
            </a:r>
            <a:endParaRPr/>
          </a:p>
          <a:p>
            <a:pPr indent="-317182" lvl="0" marL="457200" rtl="0" algn="l">
              <a:spcBef>
                <a:spcPts val="0"/>
              </a:spcBef>
              <a:spcAft>
                <a:spcPts val="0"/>
              </a:spcAft>
              <a:buSzPct val="100000"/>
              <a:buAutoNum type="arabicPeriod"/>
            </a:pPr>
            <a:r>
              <a:rPr lang="en"/>
              <a:t>Timelines</a:t>
            </a:r>
            <a:endParaRPr/>
          </a:p>
          <a:p>
            <a:pPr indent="-317182" lvl="0" marL="457200" rtl="0" algn="l">
              <a:spcBef>
                <a:spcPts val="0"/>
              </a:spcBef>
              <a:spcAft>
                <a:spcPts val="0"/>
              </a:spcAft>
              <a:buSzPct val="100000"/>
              <a:buAutoNum type="arabicPeriod"/>
            </a:pPr>
            <a:r>
              <a:rPr lang="en"/>
              <a:t>GICmeasure max_values </a:t>
            </a:r>
            <a:endParaRPr/>
          </a:p>
          <a:p>
            <a:pPr indent="-317182" lvl="0" marL="457200" rtl="0" algn="l">
              <a:spcBef>
                <a:spcPts val="0"/>
              </a:spcBef>
              <a:spcAft>
                <a:spcPts val="0"/>
              </a:spcAft>
              <a:buSzPct val="100000"/>
              <a:buAutoNum type="arabicPeriod"/>
            </a:pPr>
            <a:r>
              <a:rPr lang="en"/>
              <a:t>Event names</a:t>
            </a:r>
            <a:endParaRPr/>
          </a:p>
          <a:p>
            <a:pPr indent="-317182" lvl="0" marL="457200" rtl="0" algn="l">
              <a:spcBef>
                <a:spcPts val="0"/>
              </a:spcBef>
              <a:spcAft>
                <a:spcPts val="0"/>
              </a:spcAft>
              <a:buSzPct val="100000"/>
              <a:buAutoNum type="arabicPeriod"/>
            </a:pPr>
            <a:r>
              <a:rPr lang="en"/>
              <a:t>Event time (By year)</a:t>
            </a:r>
            <a:endParaRPr/>
          </a:p>
          <a:p>
            <a:pPr indent="0" lvl="0" marL="0" rtl="0" algn="l">
              <a:spcBef>
                <a:spcPts val="1200"/>
              </a:spcBef>
              <a:spcAft>
                <a:spcPts val="0"/>
              </a:spcAft>
              <a:buNone/>
            </a:pPr>
            <a:r>
              <a:rPr b="1" lang="en"/>
              <a:t>Visualization:</a:t>
            </a:r>
            <a:endParaRPr b="1"/>
          </a:p>
          <a:p>
            <a:pPr indent="0" lvl="0" marL="0" rtl="0" algn="l">
              <a:spcBef>
                <a:spcPts val="1200"/>
              </a:spcBef>
              <a:spcAft>
                <a:spcPts val="1200"/>
              </a:spcAft>
              <a:buNone/>
            </a:pPr>
            <a:r>
              <a:rPr lang="en"/>
              <a:t>Combining “NERC GIC data” and “Database of power grid anomalies” on map</a:t>
            </a:r>
            <a:endParaRPr/>
          </a:p>
        </p:txBody>
      </p:sp>
      <p:pic>
        <p:nvPicPr>
          <p:cNvPr id="118" name="Google Shape;118;p20"/>
          <p:cNvPicPr preferRelativeResize="0"/>
          <p:nvPr/>
        </p:nvPicPr>
        <p:blipFill>
          <a:blip r:embed="rId3">
            <a:alphaModFix/>
          </a:blip>
          <a:stretch>
            <a:fillRect/>
          </a:stretch>
        </p:blipFill>
        <p:spPr>
          <a:xfrm>
            <a:off x="3857630" y="0"/>
            <a:ext cx="5286368" cy="51434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3" name="Shape 723"/>
        <p:cNvGrpSpPr/>
        <p:nvPr/>
      </p:nvGrpSpPr>
      <p:grpSpPr>
        <a:xfrm>
          <a:off x="0" y="0"/>
          <a:ext cx="0" cy="0"/>
          <a:chOff x="0" y="0"/>
          <a:chExt cx="0" cy="0"/>
        </a:xfrm>
      </p:grpSpPr>
      <p:sp>
        <p:nvSpPr>
          <p:cNvPr id="724" name="Google Shape;724;p9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5" name="Google Shape;725;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t>April 2022 event</a:t>
            </a:r>
            <a:endParaRPr sz="1400"/>
          </a:p>
          <a:p>
            <a:pPr indent="0" lvl="0" marL="0" rtl="0" algn="l">
              <a:spcBef>
                <a:spcPts val="1200"/>
              </a:spcBef>
              <a:spcAft>
                <a:spcPts val="0"/>
              </a:spcAft>
              <a:buNone/>
            </a:pPr>
            <a:r>
              <a:rPr lang="en" sz="1400"/>
              <a:t>Device1: 10051 </a:t>
            </a:r>
            <a:endParaRPr sz="1400"/>
          </a:p>
          <a:p>
            <a:pPr indent="0" lvl="0" marL="0" rtl="0" algn="l">
              <a:spcBef>
                <a:spcPts val="1200"/>
              </a:spcBef>
              <a:spcAft>
                <a:spcPts val="1200"/>
              </a:spcAft>
              <a:buClr>
                <a:schemeClr val="dk2"/>
              </a:buClr>
              <a:buSzPts val="1100"/>
              <a:buFont typeface="Arial"/>
              <a:buNone/>
            </a:pPr>
            <a:r>
              <a:rPr lang="en" sz="1400"/>
              <a:t>Device2: 10184 (supernode)</a:t>
            </a:r>
            <a:endParaRPr/>
          </a:p>
        </p:txBody>
      </p:sp>
      <p:pic>
        <p:nvPicPr>
          <p:cNvPr id="726" name="Google Shape;726;p92"/>
          <p:cNvPicPr preferRelativeResize="0"/>
          <p:nvPr/>
        </p:nvPicPr>
        <p:blipFill>
          <a:blip r:embed="rId3">
            <a:alphaModFix/>
          </a:blip>
          <a:stretch>
            <a:fillRect/>
          </a:stretch>
        </p:blipFill>
        <p:spPr>
          <a:xfrm>
            <a:off x="2654575" y="445025"/>
            <a:ext cx="6354476" cy="44628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0" name="Shape 730"/>
        <p:cNvGrpSpPr/>
        <p:nvPr/>
      </p:nvGrpSpPr>
      <p:grpSpPr>
        <a:xfrm>
          <a:off x="0" y="0"/>
          <a:ext cx="0" cy="0"/>
          <a:chOff x="0" y="0"/>
          <a:chExt cx="0" cy="0"/>
        </a:xfrm>
      </p:grpSpPr>
      <p:sp>
        <p:nvSpPr>
          <p:cNvPr id="731" name="Google Shape;731;p9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2" name="Google Shape;732;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Nov</a:t>
            </a:r>
            <a:r>
              <a:rPr lang="en" sz="1400"/>
              <a:t> 2021 event</a:t>
            </a:r>
            <a:endParaRPr sz="1400"/>
          </a:p>
          <a:p>
            <a:pPr indent="0" lvl="0" marL="0" rtl="0" algn="l">
              <a:spcBef>
                <a:spcPts val="1200"/>
              </a:spcBef>
              <a:spcAft>
                <a:spcPts val="0"/>
              </a:spcAft>
              <a:buNone/>
            </a:pPr>
            <a:r>
              <a:rPr lang="en" sz="1400"/>
              <a:t>Device1: </a:t>
            </a:r>
            <a:r>
              <a:rPr lang="en" sz="1400"/>
              <a:t>10051 </a:t>
            </a:r>
            <a:endParaRPr sz="1400"/>
          </a:p>
          <a:p>
            <a:pPr indent="0" lvl="0" marL="0" rtl="0" algn="l">
              <a:spcBef>
                <a:spcPts val="1200"/>
              </a:spcBef>
              <a:spcAft>
                <a:spcPts val="1200"/>
              </a:spcAft>
              <a:buNone/>
            </a:pPr>
            <a:r>
              <a:rPr lang="en" sz="1400"/>
              <a:t>Device2: </a:t>
            </a:r>
            <a:r>
              <a:rPr lang="en" sz="1400"/>
              <a:t>10195 </a:t>
            </a:r>
            <a:r>
              <a:rPr lang="en" sz="1400"/>
              <a:t>(supernode)</a:t>
            </a:r>
            <a:endParaRPr/>
          </a:p>
        </p:txBody>
      </p:sp>
      <p:pic>
        <p:nvPicPr>
          <p:cNvPr id="733" name="Google Shape;733;p93"/>
          <p:cNvPicPr preferRelativeResize="0"/>
          <p:nvPr/>
        </p:nvPicPr>
        <p:blipFill>
          <a:blip r:embed="rId3">
            <a:alphaModFix/>
          </a:blip>
          <a:stretch>
            <a:fillRect/>
          </a:stretch>
        </p:blipFill>
        <p:spPr>
          <a:xfrm>
            <a:off x="2912050" y="366400"/>
            <a:ext cx="5987200" cy="455392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7" name="Shape 737"/>
        <p:cNvGrpSpPr/>
        <p:nvPr/>
      </p:nvGrpSpPr>
      <p:grpSpPr>
        <a:xfrm>
          <a:off x="0" y="0"/>
          <a:ext cx="0" cy="0"/>
          <a:chOff x="0" y="0"/>
          <a:chExt cx="0" cy="0"/>
        </a:xfrm>
      </p:grpSpPr>
      <p:sp>
        <p:nvSpPr>
          <p:cNvPr id="738" name="Google Shape;738;p9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9" name="Google Shape;739;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Device: 10184 </a:t>
            </a:r>
            <a:endParaRPr sz="1400"/>
          </a:p>
          <a:p>
            <a:pPr indent="0" lvl="0" marL="0" rtl="0" algn="l">
              <a:spcBef>
                <a:spcPts val="1200"/>
              </a:spcBef>
              <a:spcAft>
                <a:spcPts val="0"/>
              </a:spcAft>
              <a:buClr>
                <a:schemeClr val="dk2"/>
              </a:buClr>
              <a:buSzPts val="1100"/>
              <a:buFont typeface="Arial"/>
              <a:buNone/>
            </a:pPr>
            <a:r>
              <a:rPr lang="en" sz="1400"/>
              <a:t>(supernode,</a:t>
            </a:r>
            <a:endParaRPr sz="1400"/>
          </a:p>
          <a:p>
            <a:pPr indent="0" lvl="0" marL="0" rtl="0" algn="l">
              <a:spcBef>
                <a:spcPts val="1200"/>
              </a:spcBef>
              <a:spcAft>
                <a:spcPts val="0"/>
              </a:spcAft>
              <a:buClr>
                <a:schemeClr val="dk2"/>
              </a:buClr>
              <a:buSzPts val="1100"/>
              <a:buFont typeface="Arial"/>
              <a:buNone/>
            </a:pPr>
            <a:r>
              <a:rPr lang="en" sz="1400"/>
              <a:t>39.00, -78.20)</a:t>
            </a:r>
            <a:endParaRPr sz="1400"/>
          </a:p>
          <a:p>
            <a:pPr indent="0" lvl="0" marL="0" rtl="0" algn="l">
              <a:spcBef>
                <a:spcPts val="1200"/>
              </a:spcBef>
              <a:spcAft>
                <a:spcPts val="1200"/>
              </a:spcAft>
              <a:buNone/>
            </a:pPr>
            <a:r>
              <a:t/>
            </a:r>
            <a:endParaRPr/>
          </a:p>
        </p:txBody>
      </p:sp>
      <p:pic>
        <p:nvPicPr>
          <p:cNvPr id="740" name="Google Shape;740;p94"/>
          <p:cNvPicPr preferRelativeResize="0"/>
          <p:nvPr/>
        </p:nvPicPr>
        <p:blipFill>
          <a:blip r:embed="rId3">
            <a:alphaModFix/>
          </a:blip>
          <a:stretch>
            <a:fillRect/>
          </a:stretch>
        </p:blipFill>
        <p:spPr>
          <a:xfrm>
            <a:off x="2075200" y="0"/>
            <a:ext cx="3287650" cy="2465750"/>
          </a:xfrm>
          <a:prstGeom prst="rect">
            <a:avLst/>
          </a:prstGeom>
          <a:noFill/>
          <a:ln>
            <a:noFill/>
          </a:ln>
        </p:spPr>
      </p:pic>
      <p:pic>
        <p:nvPicPr>
          <p:cNvPr id="741" name="Google Shape;741;p94"/>
          <p:cNvPicPr preferRelativeResize="0"/>
          <p:nvPr/>
        </p:nvPicPr>
        <p:blipFill>
          <a:blip r:embed="rId4">
            <a:alphaModFix/>
          </a:blip>
          <a:stretch>
            <a:fillRect/>
          </a:stretch>
        </p:blipFill>
        <p:spPr>
          <a:xfrm>
            <a:off x="5621375" y="31750"/>
            <a:ext cx="3110632" cy="2465750"/>
          </a:xfrm>
          <a:prstGeom prst="rect">
            <a:avLst/>
          </a:prstGeom>
          <a:noFill/>
          <a:ln>
            <a:noFill/>
          </a:ln>
        </p:spPr>
      </p:pic>
      <p:pic>
        <p:nvPicPr>
          <p:cNvPr id="742" name="Google Shape;742;p94"/>
          <p:cNvPicPr preferRelativeResize="0"/>
          <p:nvPr/>
        </p:nvPicPr>
        <p:blipFill>
          <a:blip r:embed="rId5">
            <a:alphaModFix/>
          </a:blip>
          <a:stretch>
            <a:fillRect/>
          </a:stretch>
        </p:blipFill>
        <p:spPr>
          <a:xfrm>
            <a:off x="2084588" y="2465750"/>
            <a:ext cx="3244358" cy="2571750"/>
          </a:xfrm>
          <a:prstGeom prst="rect">
            <a:avLst/>
          </a:prstGeom>
          <a:noFill/>
          <a:ln>
            <a:noFill/>
          </a:ln>
        </p:spPr>
      </p:pic>
      <p:pic>
        <p:nvPicPr>
          <p:cNvPr id="743" name="Google Shape;743;p94"/>
          <p:cNvPicPr preferRelativeResize="0"/>
          <p:nvPr/>
        </p:nvPicPr>
        <p:blipFill>
          <a:blip r:embed="rId6">
            <a:alphaModFix/>
          </a:blip>
          <a:stretch>
            <a:fillRect/>
          </a:stretch>
        </p:blipFill>
        <p:spPr>
          <a:xfrm>
            <a:off x="5457162" y="2465751"/>
            <a:ext cx="3426525" cy="271615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7" name="Shape 747"/>
        <p:cNvGrpSpPr/>
        <p:nvPr/>
      </p:nvGrpSpPr>
      <p:grpSpPr>
        <a:xfrm>
          <a:off x="0" y="0"/>
          <a:ext cx="0" cy="0"/>
          <a:chOff x="0" y="0"/>
          <a:chExt cx="0" cy="0"/>
        </a:xfrm>
      </p:grpSpPr>
      <p:sp>
        <p:nvSpPr>
          <p:cNvPr id="748" name="Google Shape;748;p9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9" name="Google Shape;749;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t>Device: 10184 </a:t>
            </a:r>
            <a:endParaRPr sz="1400"/>
          </a:p>
          <a:p>
            <a:pPr indent="0" lvl="0" marL="0" rtl="0" algn="l">
              <a:spcBef>
                <a:spcPts val="1200"/>
              </a:spcBef>
              <a:spcAft>
                <a:spcPts val="0"/>
              </a:spcAft>
              <a:buClr>
                <a:schemeClr val="dk2"/>
              </a:buClr>
              <a:buSzPts val="1100"/>
              <a:buFont typeface="Arial"/>
              <a:buNone/>
            </a:pPr>
            <a:r>
              <a:rPr lang="en" sz="1400"/>
              <a:t>(supernode,</a:t>
            </a:r>
            <a:endParaRPr sz="1400"/>
          </a:p>
          <a:p>
            <a:pPr indent="0" lvl="0" marL="0" rtl="0" algn="l">
              <a:spcBef>
                <a:spcPts val="1200"/>
              </a:spcBef>
              <a:spcAft>
                <a:spcPts val="0"/>
              </a:spcAft>
              <a:buClr>
                <a:schemeClr val="dk2"/>
              </a:buClr>
              <a:buSzPts val="1100"/>
              <a:buFont typeface="Arial"/>
              <a:buNone/>
            </a:pPr>
            <a:r>
              <a:rPr lang="en" sz="1400"/>
              <a:t>39.00, -78.20)</a:t>
            </a:r>
            <a:endParaRPr sz="14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pic>
        <p:nvPicPr>
          <p:cNvPr id="750" name="Google Shape;750;p95"/>
          <p:cNvPicPr preferRelativeResize="0"/>
          <p:nvPr/>
        </p:nvPicPr>
        <p:blipFill>
          <a:blip r:embed="rId3">
            <a:alphaModFix/>
          </a:blip>
          <a:stretch>
            <a:fillRect/>
          </a:stretch>
        </p:blipFill>
        <p:spPr>
          <a:xfrm>
            <a:off x="2238609" y="-40587"/>
            <a:ext cx="3375442" cy="2571750"/>
          </a:xfrm>
          <a:prstGeom prst="rect">
            <a:avLst/>
          </a:prstGeom>
          <a:noFill/>
          <a:ln>
            <a:noFill/>
          </a:ln>
        </p:spPr>
      </p:pic>
      <p:pic>
        <p:nvPicPr>
          <p:cNvPr id="751" name="Google Shape;751;p95"/>
          <p:cNvPicPr preferRelativeResize="0"/>
          <p:nvPr/>
        </p:nvPicPr>
        <p:blipFill>
          <a:blip r:embed="rId4">
            <a:alphaModFix/>
          </a:blip>
          <a:stretch>
            <a:fillRect/>
          </a:stretch>
        </p:blipFill>
        <p:spPr>
          <a:xfrm>
            <a:off x="5834225" y="0"/>
            <a:ext cx="3141950" cy="2490563"/>
          </a:xfrm>
          <a:prstGeom prst="rect">
            <a:avLst/>
          </a:prstGeom>
          <a:noFill/>
          <a:ln>
            <a:noFill/>
          </a:ln>
        </p:spPr>
      </p:pic>
      <p:pic>
        <p:nvPicPr>
          <p:cNvPr id="752" name="Google Shape;752;p95"/>
          <p:cNvPicPr preferRelativeResize="0"/>
          <p:nvPr/>
        </p:nvPicPr>
        <p:blipFill>
          <a:blip r:embed="rId5">
            <a:alphaModFix/>
          </a:blip>
          <a:stretch>
            <a:fillRect/>
          </a:stretch>
        </p:blipFill>
        <p:spPr>
          <a:xfrm>
            <a:off x="2238600" y="2571750"/>
            <a:ext cx="3244350" cy="2571750"/>
          </a:xfrm>
          <a:prstGeom prst="rect">
            <a:avLst/>
          </a:prstGeom>
          <a:noFill/>
          <a:ln>
            <a:noFill/>
          </a:ln>
        </p:spPr>
      </p:pic>
      <p:pic>
        <p:nvPicPr>
          <p:cNvPr id="753" name="Google Shape;753;p95"/>
          <p:cNvPicPr preferRelativeResize="0"/>
          <p:nvPr/>
        </p:nvPicPr>
        <p:blipFill>
          <a:blip r:embed="rId6">
            <a:alphaModFix/>
          </a:blip>
          <a:stretch>
            <a:fillRect/>
          </a:stretch>
        </p:blipFill>
        <p:spPr>
          <a:xfrm>
            <a:off x="5783025" y="2571750"/>
            <a:ext cx="3244356" cy="25717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7" name="Shape 757"/>
        <p:cNvGrpSpPr/>
        <p:nvPr/>
      </p:nvGrpSpPr>
      <p:grpSpPr>
        <a:xfrm>
          <a:off x="0" y="0"/>
          <a:ext cx="0" cy="0"/>
          <a:chOff x="0" y="0"/>
          <a:chExt cx="0" cy="0"/>
        </a:xfrm>
      </p:grpSpPr>
      <p:sp>
        <p:nvSpPr>
          <p:cNvPr id="758" name="Google Shape;758;p9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9" name="Google Shape;759;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t>Device: 10184 </a:t>
            </a:r>
            <a:endParaRPr sz="1400"/>
          </a:p>
          <a:p>
            <a:pPr indent="0" lvl="0" marL="0" rtl="0" algn="l">
              <a:spcBef>
                <a:spcPts val="1200"/>
              </a:spcBef>
              <a:spcAft>
                <a:spcPts val="0"/>
              </a:spcAft>
              <a:buClr>
                <a:schemeClr val="dk2"/>
              </a:buClr>
              <a:buSzPts val="1100"/>
              <a:buFont typeface="Arial"/>
              <a:buNone/>
            </a:pPr>
            <a:r>
              <a:rPr lang="en" sz="1400"/>
              <a:t>(supernode,</a:t>
            </a:r>
            <a:endParaRPr sz="1400"/>
          </a:p>
          <a:p>
            <a:pPr indent="0" lvl="0" marL="0" rtl="0" algn="l">
              <a:spcBef>
                <a:spcPts val="1200"/>
              </a:spcBef>
              <a:spcAft>
                <a:spcPts val="0"/>
              </a:spcAft>
              <a:buClr>
                <a:schemeClr val="dk2"/>
              </a:buClr>
              <a:buSzPts val="1100"/>
              <a:buFont typeface="Arial"/>
              <a:buNone/>
            </a:pPr>
            <a:r>
              <a:rPr lang="en" sz="1400"/>
              <a:t>39.00, -78.20)</a:t>
            </a:r>
            <a:endParaRPr sz="14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pic>
        <p:nvPicPr>
          <p:cNvPr id="760" name="Google Shape;760;p96"/>
          <p:cNvPicPr preferRelativeResize="0"/>
          <p:nvPr/>
        </p:nvPicPr>
        <p:blipFill>
          <a:blip r:embed="rId3">
            <a:alphaModFix/>
          </a:blip>
          <a:stretch>
            <a:fillRect/>
          </a:stretch>
        </p:blipFill>
        <p:spPr>
          <a:xfrm>
            <a:off x="1812250" y="55775"/>
            <a:ext cx="3191499" cy="2393625"/>
          </a:xfrm>
          <a:prstGeom prst="rect">
            <a:avLst/>
          </a:prstGeom>
          <a:noFill/>
          <a:ln>
            <a:noFill/>
          </a:ln>
        </p:spPr>
      </p:pic>
      <p:pic>
        <p:nvPicPr>
          <p:cNvPr id="761" name="Google Shape;761;p96"/>
          <p:cNvPicPr preferRelativeResize="0"/>
          <p:nvPr/>
        </p:nvPicPr>
        <p:blipFill>
          <a:blip r:embed="rId4">
            <a:alphaModFix/>
          </a:blip>
          <a:stretch>
            <a:fillRect/>
          </a:stretch>
        </p:blipFill>
        <p:spPr>
          <a:xfrm>
            <a:off x="5266675" y="5025"/>
            <a:ext cx="3147695" cy="2495124"/>
          </a:xfrm>
          <a:prstGeom prst="rect">
            <a:avLst/>
          </a:prstGeom>
          <a:noFill/>
          <a:ln>
            <a:noFill/>
          </a:ln>
        </p:spPr>
      </p:pic>
      <p:pic>
        <p:nvPicPr>
          <p:cNvPr id="762" name="Google Shape;762;p96"/>
          <p:cNvPicPr preferRelativeResize="0"/>
          <p:nvPr/>
        </p:nvPicPr>
        <p:blipFill>
          <a:blip r:embed="rId5">
            <a:alphaModFix/>
          </a:blip>
          <a:stretch>
            <a:fillRect/>
          </a:stretch>
        </p:blipFill>
        <p:spPr>
          <a:xfrm>
            <a:off x="1772675" y="2550891"/>
            <a:ext cx="3270651" cy="2592609"/>
          </a:xfrm>
          <a:prstGeom prst="rect">
            <a:avLst/>
          </a:prstGeom>
          <a:noFill/>
          <a:ln>
            <a:noFill/>
          </a:ln>
        </p:spPr>
      </p:pic>
      <p:pic>
        <p:nvPicPr>
          <p:cNvPr id="763" name="Google Shape;763;p96"/>
          <p:cNvPicPr preferRelativeResize="0"/>
          <p:nvPr/>
        </p:nvPicPr>
        <p:blipFill>
          <a:blip r:embed="rId6">
            <a:alphaModFix/>
          </a:blip>
          <a:stretch>
            <a:fillRect/>
          </a:stretch>
        </p:blipFill>
        <p:spPr>
          <a:xfrm>
            <a:off x="5205200" y="2550900"/>
            <a:ext cx="3270651" cy="2592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9" name="Google Shape;769;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t>Device: 10184 </a:t>
            </a:r>
            <a:endParaRPr sz="1400"/>
          </a:p>
          <a:p>
            <a:pPr indent="0" lvl="0" marL="0" rtl="0" algn="l">
              <a:spcBef>
                <a:spcPts val="1200"/>
              </a:spcBef>
              <a:spcAft>
                <a:spcPts val="0"/>
              </a:spcAft>
              <a:buNone/>
            </a:pPr>
            <a:r>
              <a:rPr lang="en" sz="1400"/>
              <a:t>max values from </a:t>
            </a:r>
            <a:endParaRPr sz="1400"/>
          </a:p>
          <a:p>
            <a:pPr indent="0" lvl="0" marL="0" rtl="0" algn="l">
              <a:spcBef>
                <a:spcPts val="1200"/>
              </a:spcBef>
              <a:spcAft>
                <a:spcPts val="0"/>
              </a:spcAft>
              <a:buClr>
                <a:schemeClr val="dk2"/>
              </a:buClr>
              <a:buSzPts val="1100"/>
              <a:buFont typeface="Arial"/>
              <a:buNone/>
            </a:pPr>
            <a:r>
              <a:rPr lang="en" sz="1400"/>
              <a:t>15 events</a:t>
            </a:r>
            <a:endParaRPr sz="14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pic>
        <p:nvPicPr>
          <p:cNvPr id="770" name="Google Shape;770;p97"/>
          <p:cNvPicPr preferRelativeResize="0"/>
          <p:nvPr/>
        </p:nvPicPr>
        <p:blipFill>
          <a:blip r:embed="rId3">
            <a:alphaModFix/>
          </a:blip>
          <a:stretch>
            <a:fillRect/>
          </a:stretch>
        </p:blipFill>
        <p:spPr>
          <a:xfrm>
            <a:off x="1815325" y="61350"/>
            <a:ext cx="3347150" cy="2510375"/>
          </a:xfrm>
          <a:prstGeom prst="rect">
            <a:avLst/>
          </a:prstGeom>
          <a:noFill/>
          <a:ln>
            <a:noFill/>
          </a:ln>
        </p:spPr>
      </p:pic>
      <p:pic>
        <p:nvPicPr>
          <p:cNvPr id="771" name="Google Shape;771;p97"/>
          <p:cNvPicPr preferRelativeResize="0"/>
          <p:nvPr/>
        </p:nvPicPr>
        <p:blipFill>
          <a:blip r:embed="rId4">
            <a:alphaModFix/>
          </a:blip>
          <a:stretch>
            <a:fillRect/>
          </a:stretch>
        </p:blipFill>
        <p:spPr>
          <a:xfrm>
            <a:off x="5320000" y="2524775"/>
            <a:ext cx="3216805" cy="2604349"/>
          </a:xfrm>
          <a:prstGeom prst="rect">
            <a:avLst/>
          </a:prstGeom>
          <a:noFill/>
          <a:ln>
            <a:noFill/>
          </a:ln>
        </p:spPr>
      </p:pic>
      <p:pic>
        <p:nvPicPr>
          <p:cNvPr id="772" name="Google Shape;772;p97"/>
          <p:cNvPicPr preferRelativeResize="0"/>
          <p:nvPr/>
        </p:nvPicPr>
        <p:blipFill>
          <a:blip r:embed="rId5">
            <a:alphaModFix/>
          </a:blip>
          <a:stretch>
            <a:fillRect/>
          </a:stretch>
        </p:blipFill>
        <p:spPr>
          <a:xfrm>
            <a:off x="5398050" y="122701"/>
            <a:ext cx="2949146" cy="2387675"/>
          </a:xfrm>
          <a:prstGeom prst="rect">
            <a:avLst/>
          </a:prstGeom>
          <a:noFill/>
          <a:ln>
            <a:noFill/>
          </a:ln>
        </p:spPr>
      </p:pic>
      <p:pic>
        <p:nvPicPr>
          <p:cNvPr id="773" name="Google Shape;773;p97"/>
          <p:cNvPicPr preferRelativeResize="0"/>
          <p:nvPr/>
        </p:nvPicPr>
        <p:blipFill>
          <a:blip r:embed="rId6">
            <a:alphaModFix/>
          </a:blip>
          <a:stretch>
            <a:fillRect/>
          </a:stretch>
        </p:blipFill>
        <p:spPr>
          <a:xfrm>
            <a:off x="1938550" y="2571750"/>
            <a:ext cx="3100709" cy="25103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9" name="Google Shape;779;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t>Event 20230423</a:t>
            </a:r>
            <a:endParaRPr sz="1400"/>
          </a:p>
          <a:p>
            <a:pPr indent="0" lvl="0" marL="0" rtl="0" algn="l">
              <a:spcBef>
                <a:spcPts val="1200"/>
              </a:spcBef>
              <a:spcAft>
                <a:spcPts val="0"/>
              </a:spcAft>
              <a:buClr>
                <a:schemeClr val="dk2"/>
              </a:buClr>
              <a:buSzPts val="1100"/>
              <a:buFont typeface="Arial"/>
              <a:buNone/>
            </a:pPr>
            <a:r>
              <a:rPr lang="en" sz="1400"/>
              <a:t>Device: 10065</a:t>
            </a:r>
            <a:endParaRPr sz="1400"/>
          </a:p>
          <a:p>
            <a:pPr indent="0" lvl="0" marL="0" rtl="0" algn="l">
              <a:spcBef>
                <a:spcPts val="1200"/>
              </a:spcBef>
              <a:spcAft>
                <a:spcPts val="0"/>
              </a:spcAft>
              <a:buClr>
                <a:schemeClr val="dk2"/>
              </a:buClr>
              <a:buSzPts val="1100"/>
              <a:buFont typeface="Arial"/>
              <a:buNone/>
            </a:pPr>
            <a:r>
              <a:rPr lang="en" sz="1400"/>
              <a:t>(</a:t>
            </a:r>
            <a:r>
              <a:rPr lang="en" sz="1400"/>
              <a:t>supernode,</a:t>
            </a:r>
            <a:endParaRPr sz="1400"/>
          </a:p>
          <a:p>
            <a:pPr indent="0" lvl="0" marL="0" rtl="0" algn="l">
              <a:spcBef>
                <a:spcPts val="1200"/>
              </a:spcBef>
              <a:spcAft>
                <a:spcPts val="0"/>
              </a:spcAft>
              <a:buClr>
                <a:schemeClr val="dk2"/>
              </a:buClr>
              <a:buSzPts val="1100"/>
              <a:buFont typeface="Arial"/>
              <a:buNone/>
            </a:pPr>
            <a:r>
              <a:rPr lang="en" sz="1400"/>
              <a:t>41.80, -87.80</a:t>
            </a:r>
            <a:r>
              <a:rPr lang="en" sz="1400"/>
              <a:t>)</a:t>
            </a:r>
            <a:endParaRPr sz="14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pic>
        <p:nvPicPr>
          <p:cNvPr id="780" name="Google Shape;780;p98"/>
          <p:cNvPicPr preferRelativeResize="0"/>
          <p:nvPr/>
        </p:nvPicPr>
        <p:blipFill>
          <a:blip r:embed="rId3">
            <a:alphaModFix/>
          </a:blip>
          <a:stretch>
            <a:fillRect/>
          </a:stretch>
        </p:blipFill>
        <p:spPr>
          <a:xfrm>
            <a:off x="5667150" y="-15"/>
            <a:ext cx="3244350" cy="2571766"/>
          </a:xfrm>
          <a:prstGeom prst="rect">
            <a:avLst/>
          </a:prstGeom>
          <a:noFill/>
          <a:ln>
            <a:noFill/>
          </a:ln>
        </p:spPr>
      </p:pic>
      <p:pic>
        <p:nvPicPr>
          <p:cNvPr id="781" name="Google Shape;781;p98"/>
          <p:cNvPicPr preferRelativeResize="0"/>
          <p:nvPr/>
        </p:nvPicPr>
        <p:blipFill>
          <a:blip r:embed="rId4">
            <a:alphaModFix/>
          </a:blip>
          <a:stretch>
            <a:fillRect/>
          </a:stretch>
        </p:blipFill>
        <p:spPr>
          <a:xfrm>
            <a:off x="1902953" y="2380653"/>
            <a:ext cx="3620350" cy="2806245"/>
          </a:xfrm>
          <a:prstGeom prst="rect">
            <a:avLst/>
          </a:prstGeom>
          <a:noFill/>
          <a:ln>
            <a:noFill/>
          </a:ln>
        </p:spPr>
      </p:pic>
      <p:pic>
        <p:nvPicPr>
          <p:cNvPr id="782" name="Google Shape;782;p98"/>
          <p:cNvPicPr preferRelativeResize="0"/>
          <p:nvPr/>
        </p:nvPicPr>
        <p:blipFill>
          <a:blip r:embed="rId5">
            <a:alphaModFix/>
          </a:blip>
          <a:stretch>
            <a:fillRect/>
          </a:stretch>
        </p:blipFill>
        <p:spPr>
          <a:xfrm>
            <a:off x="5743795" y="2571750"/>
            <a:ext cx="3244354" cy="2571750"/>
          </a:xfrm>
          <a:prstGeom prst="rect">
            <a:avLst/>
          </a:prstGeom>
          <a:noFill/>
          <a:ln>
            <a:noFill/>
          </a:ln>
        </p:spPr>
      </p:pic>
      <p:pic>
        <p:nvPicPr>
          <p:cNvPr id="783" name="Google Shape;783;p98"/>
          <p:cNvPicPr preferRelativeResize="0"/>
          <p:nvPr/>
        </p:nvPicPr>
        <p:blipFill>
          <a:blip r:embed="rId6">
            <a:alphaModFix/>
          </a:blip>
          <a:stretch>
            <a:fillRect/>
          </a:stretch>
        </p:blipFill>
        <p:spPr>
          <a:xfrm>
            <a:off x="2278950" y="0"/>
            <a:ext cx="3244350" cy="243325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7" name="Shape 787"/>
        <p:cNvGrpSpPr/>
        <p:nvPr/>
      </p:nvGrpSpPr>
      <p:grpSpPr>
        <a:xfrm>
          <a:off x="0" y="0"/>
          <a:ext cx="0" cy="0"/>
          <a:chOff x="0" y="0"/>
          <a:chExt cx="0" cy="0"/>
        </a:xfrm>
      </p:grpSpPr>
      <p:sp>
        <p:nvSpPr>
          <p:cNvPr id="788" name="Google Shape;788;p9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9" name="Google Shape;789;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t>Event 20230423</a:t>
            </a:r>
            <a:endParaRPr sz="1400"/>
          </a:p>
          <a:p>
            <a:pPr indent="0" lvl="0" marL="0" rtl="0" algn="l">
              <a:spcBef>
                <a:spcPts val="1200"/>
              </a:spcBef>
              <a:spcAft>
                <a:spcPts val="0"/>
              </a:spcAft>
              <a:buClr>
                <a:schemeClr val="dk2"/>
              </a:buClr>
              <a:buSzPts val="1100"/>
              <a:buFont typeface="Arial"/>
              <a:buNone/>
            </a:pPr>
            <a:r>
              <a:rPr lang="en" sz="1400"/>
              <a:t>Device: 10066</a:t>
            </a:r>
            <a:endParaRPr sz="1400"/>
          </a:p>
          <a:p>
            <a:pPr indent="0" lvl="0" marL="0" rtl="0" algn="l">
              <a:spcBef>
                <a:spcPts val="1200"/>
              </a:spcBef>
              <a:spcAft>
                <a:spcPts val="0"/>
              </a:spcAft>
              <a:buClr>
                <a:schemeClr val="dk2"/>
              </a:buClr>
              <a:buSzPts val="1100"/>
              <a:buFont typeface="Arial"/>
              <a:buNone/>
            </a:pPr>
            <a:r>
              <a:rPr lang="en" sz="1400"/>
              <a:t>(</a:t>
            </a:r>
            <a:r>
              <a:rPr lang="en" sz="1400"/>
              <a:t>supernode,</a:t>
            </a:r>
            <a:endParaRPr sz="1400"/>
          </a:p>
          <a:p>
            <a:pPr indent="0" lvl="0" marL="0" rtl="0" algn="l">
              <a:spcBef>
                <a:spcPts val="1200"/>
              </a:spcBef>
              <a:spcAft>
                <a:spcPts val="0"/>
              </a:spcAft>
              <a:buClr>
                <a:schemeClr val="dk2"/>
              </a:buClr>
              <a:buSzPts val="1100"/>
              <a:buFont typeface="Arial"/>
              <a:buNone/>
            </a:pPr>
            <a:r>
              <a:rPr lang="en" sz="1400"/>
              <a:t>41.60, -87.90)</a:t>
            </a:r>
            <a:endParaRPr sz="14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pic>
        <p:nvPicPr>
          <p:cNvPr id="790" name="Google Shape;790;p99"/>
          <p:cNvPicPr preferRelativeResize="0"/>
          <p:nvPr/>
        </p:nvPicPr>
        <p:blipFill>
          <a:blip r:embed="rId3">
            <a:alphaModFix/>
          </a:blip>
          <a:stretch>
            <a:fillRect/>
          </a:stretch>
        </p:blipFill>
        <p:spPr>
          <a:xfrm>
            <a:off x="5417950" y="0"/>
            <a:ext cx="3230325" cy="2601403"/>
          </a:xfrm>
          <a:prstGeom prst="rect">
            <a:avLst/>
          </a:prstGeom>
          <a:noFill/>
          <a:ln>
            <a:noFill/>
          </a:ln>
        </p:spPr>
      </p:pic>
      <p:pic>
        <p:nvPicPr>
          <p:cNvPr id="791" name="Google Shape;791;p99"/>
          <p:cNvPicPr preferRelativeResize="0"/>
          <p:nvPr/>
        </p:nvPicPr>
        <p:blipFill>
          <a:blip r:embed="rId4">
            <a:alphaModFix/>
          </a:blip>
          <a:stretch>
            <a:fillRect/>
          </a:stretch>
        </p:blipFill>
        <p:spPr>
          <a:xfrm>
            <a:off x="1784638" y="2571750"/>
            <a:ext cx="3230325" cy="2601425"/>
          </a:xfrm>
          <a:prstGeom prst="rect">
            <a:avLst/>
          </a:prstGeom>
          <a:noFill/>
          <a:ln>
            <a:noFill/>
          </a:ln>
        </p:spPr>
      </p:pic>
      <p:pic>
        <p:nvPicPr>
          <p:cNvPr id="792" name="Google Shape;792;p99"/>
          <p:cNvPicPr preferRelativeResize="0"/>
          <p:nvPr/>
        </p:nvPicPr>
        <p:blipFill>
          <a:blip r:embed="rId5">
            <a:alphaModFix/>
          </a:blip>
          <a:stretch>
            <a:fillRect/>
          </a:stretch>
        </p:blipFill>
        <p:spPr>
          <a:xfrm>
            <a:off x="5458175" y="2571779"/>
            <a:ext cx="3230325" cy="2601395"/>
          </a:xfrm>
          <a:prstGeom prst="rect">
            <a:avLst/>
          </a:prstGeom>
          <a:noFill/>
          <a:ln>
            <a:noFill/>
          </a:ln>
        </p:spPr>
      </p:pic>
      <p:pic>
        <p:nvPicPr>
          <p:cNvPr id="793" name="Google Shape;793;p99"/>
          <p:cNvPicPr preferRelativeResize="0"/>
          <p:nvPr/>
        </p:nvPicPr>
        <p:blipFill>
          <a:blip r:embed="rId6">
            <a:alphaModFix/>
          </a:blip>
          <a:stretch>
            <a:fillRect/>
          </a:stretch>
        </p:blipFill>
        <p:spPr>
          <a:xfrm>
            <a:off x="1882300" y="70100"/>
            <a:ext cx="3230325" cy="246120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9" name="Google Shape;799;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t>Event 20230423</a:t>
            </a:r>
            <a:endParaRPr sz="1400"/>
          </a:p>
          <a:p>
            <a:pPr indent="0" lvl="0" marL="0" rtl="0" algn="l">
              <a:spcBef>
                <a:spcPts val="1200"/>
              </a:spcBef>
              <a:spcAft>
                <a:spcPts val="0"/>
              </a:spcAft>
              <a:buClr>
                <a:schemeClr val="dk2"/>
              </a:buClr>
              <a:buSzPts val="1100"/>
              <a:buFont typeface="Arial"/>
              <a:buNone/>
            </a:pPr>
            <a:r>
              <a:rPr lang="en" sz="1400"/>
              <a:t>Device: 10069</a:t>
            </a:r>
            <a:endParaRPr sz="1400"/>
          </a:p>
          <a:p>
            <a:pPr indent="0" lvl="0" marL="0" rtl="0" algn="l">
              <a:spcBef>
                <a:spcPts val="1200"/>
              </a:spcBef>
              <a:spcAft>
                <a:spcPts val="0"/>
              </a:spcAft>
              <a:buClr>
                <a:schemeClr val="dk2"/>
              </a:buClr>
              <a:buSzPts val="1100"/>
              <a:buFont typeface="Arial"/>
              <a:buNone/>
            </a:pPr>
            <a:r>
              <a:rPr lang="en" sz="1400"/>
              <a:t>(</a:t>
            </a:r>
            <a:r>
              <a:rPr lang="en" sz="1400"/>
              <a:t>supernode,</a:t>
            </a:r>
            <a:endParaRPr sz="1400"/>
          </a:p>
          <a:p>
            <a:pPr indent="0" lvl="0" marL="0" rtl="0" algn="l">
              <a:spcBef>
                <a:spcPts val="1200"/>
              </a:spcBef>
              <a:spcAft>
                <a:spcPts val="0"/>
              </a:spcAft>
              <a:buClr>
                <a:schemeClr val="dk2"/>
              </a:buClr>
              <a:buSzPts val="1100"/>
              <a:buFont typeface="Arial"/>
              <a:buNone/>
            </a:pPr>
            <a:r>
              <a:rPr lang="en" sz="1400"/>
              <a:t>41.90, -87.70)</a:t>
            </a:r>
            <a:endParaRPr sz="14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pic>
        <p:nvPicPr>
          <p:cNvPr id="800" name="Google Shape;800;p100"/>
          <p:cNvPicPr preferRelativeResize="0"/>
          <p:nvPr/>
        </p:nvPicPr>
        <p:blipFill>
          <a:blip r:embed="rId3">
            <a:alphaModFix/>
          </a:blip>
          <a:stretch>
            <a:fillRect/>
          </a:stretch>
        </p:blipFill>
        <p:spPr>
          <a:xfrm>
            <a:off x="5327500" y="0"/>
            <a:ext cx="3154730" cy="2500700"/>
          </a:xfrm>
          <a:prstGeom prst="rect">
            <a:avLst/>
          </a:prstGeom>
          <a:noFill/>
          <a:ln>
            <a:noFill/>
          </a:ln>
        </p:spPr>
      </p:pic>
      <p:pic>
        <p:nvPicPr>
          <p:cNvPr id="801" name="Google Shape;801;p100"/>
          <p:cNvPicPr preferRelativeResize="0"/>
          <p:nvPr/>
        </p:nvPicPr>
        <p:blipFill>
          <a:blip r:embed="rId4">
            <a:alphaModFix/>
          </a:blip>
          <a:stretch>
            <a:fillRect/>
          </a:stretch>
        </p:blipFill>
        <p:spPr>
          <a:xfrm>
            <a:off x="1857414" y="2522175"/>
            <a:ext cx="3374074" cy="2674575"/>
          </a:xfrm>
          <a:prstGeom prst="rect">
            <a:avLst/>
          </a:prstGeom>
          <a:noFill/>
          <a:ln>
            <a:noFill/>
          </a:ln>
        </p:spPr>
      </p:pic>
      <p:pic>
        <p:nvPicPr>
          <p:cNvPr id="802" name="Google Shape;802;p100"/>
          <p:cNvPicPr preferRelativeResize="0"/>
          <p:nvPr/>
        </p:nvPicPr>
        <p:blipFill>
          <a:blip r:embed="rId5">
            <a:alphaModFix/>
          </a:blip>
          <a:stretch>
            <a:fillRect/>
          </a:stretch>
        </p:blipFill>
        <p:spPr>
          <a:xfrm>
            <a:off x="5327500" y="2522178"/>
            <a:ext cx="3374075" cy="2674572"/>
          </a:xfrm>
          <a:prstGeom prst="rect">
            <a:avLst/>
          </a:prstGeom>
          <a:noFill/>
          <a:ln>
            <a:noFill/>
          </a:ln>
        </p:spPr>
      </p:pic>
      <p:pic>
        <p:nvPicPr>
          <p:cNvPr id="803" name="Google Shape;803;p100"/>
          <p:cNvPicPr preferRelativeResize="0"/>
          <p:nvPr/>
        </p:nvPicPr>
        <p:blipFill>
          <a:blip r:embed="rId6">
            <a:alphaModFix/>
          </a:blip>
          <a:stretch>
            <a:fillRect/>
          </a:stretch>
        </p:blipFill>
        <p:spPr>
          <a:xfrm>
            <a:off x="1857425" y="2400"/>
            <a:ext cx="3374075" cy="249588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0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9" name="Google Shape;809;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t>Event 20230423</a:t>
            </a:r>
            <a:endParaRPr sz="1400"/>
          </a:p>
          <a:p>
            <a:pPr indent="0" lvl="0" marL="0" rtl="0" algn="l">
              <a:spcBef>
                <a:spcPts val="1200"/>
              </a:spcBef>
              <a:spcAft>
                <a:spcPts val="0"/>
              </a:spcAft>
              <a:buClr>
                <a:schemeClr val="dk2"/>
              </a:buClr>
              <a:buSzPts val="1100"/>
              <a:buFont typeface="Arial"/>
              <a:buNone/>
            </a:pPr>
            <a:r>
              <a:rPr lang="en" sz="1400"/>
              <a:t>Device: 10094</a:t>
            </a:r>
            <a:endParaRPr sz="1400"/>
          </a:p>
          <a:p>
            <a:pPr indent="0" lvl="0" marL="0" rtl="0" algn="l">
              <a:spcBef>
                <a:spcPts val="1200"/>
              </a:spcBef>
              <a:spcAft>
                <a:spcPts val="0"/>
              </a:spcAft>
              <a:buClr>
                <a:schemeClr val="dk2"/>
              </a:buClr>
              <a:buSzPts val="1100"/>
              <a:buFont typeface="Arial"/>
              <a:buNone/>
            </a:pPr>
            <a:r>
              <a:rPr lang="en" sz="1400"/>
              <a:t>(41.90, -72.5)</a:t>
            </a:r>
            <a:endParaRPr sz="14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pic>
        <p:nvPicPr>
          <p:cNvPr id="810" name="Google Shape;810;p101"/>
          <p:cNvPicPr preferRelativeResize="0"/>
          <p:nvPr/>
        </p:nvPicPr>
        <p:blipFill>
          <a:blip r:embed="rId3">
            <a:alphaModFix/>
          </a:blip>
          <a:stretch>
            <a:fillRect/>
          </a:stretch>
        </p:blipFill>
        <p:spPr>
          <a:xfrm>
            <a:off x="5349200" y="-66500"/>
            <a:ext cx="3193479" cy="2571750"/>
          </a:xfrm>
          <a:prstGeom prst="rect">
            <a:avLst/>
          </a:prstGeom>
          <a:noFill/>
          <a:ln>
            <a:noFill/>
          </a:ln>
        </p:spPr>
      </p:pic>
      <p:pic>
        <p:nvPicPr>
          <p:cNvPr id="811" name="Google Shape;811;p101"/>
          <p:cNvPicPr preferRelativeResize="0"/>
          <p:nvPr/>
        </p:nvPicPr>
        <p:blipFill>
          <a:blip r:embed="rId4">
            <a:alphaModFix/>
          </a:blip>
          <a:stretch>
            <a:fillRect/>
          </a:stretch>
        </p:blipFill>
        <p:spPr>
          <a:xfrm>
            <a:off x="1708900" y="2415724"/>
            <a:ext cx="3387224" cy="2727776"/>
          </a:xfrm>
          <a:prstGeom prst="rect">
            <a:avLst/>
          </a:prstGeom>
          <a:noFill/>
          <a:ln>
            <a:noFill/>
          </a:ln>
        </p:spPr>
      </p:pic>
      <p:pic>
        <p:nvPicPr>
          <p:cNvPr id="812" name="Google Shape;812;p101"/>
          <p:cNvPicPr preferRelativeResize="0"/>
          <p:nvPr/>
        </p:nvPicPr>
        <p:blipFill>
          <a:blip r:embed="rId5">
            <a:alphaModFix/>
          </a:blip>
          <a:stretch>
            <a:fillRect/>
          </a:stretch>
        </p:blipFill>
        <p:spPr>
          <a:xfrm>
            <a:off x="5349200" y="2571754"/>
            <a:ext cx="3193475" cy="2571745"/>
          </a:xfrm>
          <a:prstGeom prst="rect">
            <a:avLst/>
          </a:prstGeom>
          <a:noFill/>
          <a:ln>
            <a:noFill/>
          </a:ln>
        </p:spPr>
      </p:pic>
      <p:pic>
        <p:nvPicPr>
          <p:cNvPr id="813" name="Google Shape;813;p101"/>
          <p:cNvPicPr preferRelativeResize="0"/>
          <p:nvPr/>
        </p:nvPicPr>
        <p:blipFill>
          <a:blip r:embed="rId6">
            <a:alphaModFix/>
          </a:blip>
          <a:stretch>
            <a:fillRect/>
          </a:stretch>
        </p:blipFill>
        <p:spPr>
          <a:xfrm>
            <a:off x="1796250" y="0"/>
            <a:ext cx="3299875" cy="24749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122" name="Shape 122"/>
        <p:cNvGrpSpPr/>
        <p:nvPr/>
      </p:nvGrpSpPr>
      <p:grpSpPr>
        <a:xfrm>
          <a:off x="0" y="0"/>
          <a:ext cx="0" cy="0"/>
          <a:chOff x="0" y="0"/>
          <a:chExt cx="0" cy="0"/>
        </a:xfrm>
      </p:grpSpPr>
      <p:sp>
        <p:nvSpPr>
          <p:cNvPr id="123" name="Google Shape;12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4" name="Google Shape;124;p21"/>
          <p:cNvSpPr txBox="1"/>
          <p:nvPr>
            <p:ph type="title"/>
          </p:nvPr>
        </p:nvSpPr>
        <p:spPr>
          <a:xfrm>
            <a:off x="218875" y="4047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2013 </a:t>
            </a:r>
            <a:r>
              <a:rPr lang="en">
                <a:solidFill>
                  <a:schemeClr val="lt1"/>
                </a:solidFill>
              </a:rPr>
              <a:t>May 31</a:t>
            </a:r>
            <a:endParaRPr>
              <a:solidFill>
                <a:schemeClr val="lt1"/>
              </a:solidFill>
            </a:endParaRPr>
          </a:p>
        </p:txBody>
      </p:sp>
      <p:pic>
        <p:nvPicPr>
          <p:cNvPr id="125" name="Google Shape;125;p21"/>
          <p:cNvPicPr preferRelativeResize="0"/>
          <p:nvPr/>
        </p:nvPicPr>
        <p:blipFill>
          <a:blip r:embed="rId3">
            <a:alphaModFix/>
          </a:blip>
          <a:stretch>
            <a:fillRect/>
          </a:stretch>
        </p:blipFill>
        <p:spPr>
          <a:xfrm>
            <a:off x="0" y="1193249"/>
            <a:ext cx="9143998" cy="3950250"/>
          </a:xfrm>
          <a:prstGeom prst="rect">
            <a:avLst/>
          </a:prstGeom>
          <a:noFill/>
          <a:ln>
            <a:noFill/>
          </a:ln>
        </p:spPr>
      </p:pic>
      <p:sp>
        <p:nvSpPr>
          <p:cNvPr id="126" name="Google Shape;126;p21"/>
          <p:cNvSpPr/>
          <p:nvPr/>
        </p:nvSpPr>
        <p:spPr>
          <a:xfrm>
            <a:off x="18135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127" name="Google Shape;127;p21"/>
          <p:cNvSpPr/>
          <p:nvPr/>
        </p:nvSpPr>
        <p:spPr>
          <a:xfrm>
            <a:off x="1124750" y="3407450"/>
            <a:ext cx="507300" cy="2271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8" name="Google Shape;128;p21"/>
          <p:cNvSpPr/>
          <p:nvPr/>
        </p:nvSpPr>
        <p:spPr>
          <a:xfrm>
            <a:off x="81600" y="4002600"/>
            <a:ext cx="507300" cy="148500"/>
          </a:xfrm>
          <a:prstGeom prst="rect">
            <a:avLst/>
          </a:prstGeom>
          <a:solidFill>
            <a:srgbClr val="ECECEC"/>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19" name="Google Shape;819;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t>Event 20230423</a:t>
            </a:r>
            <a:endParaRPr sz="1400"/>
          </a:p>
          <a:p>
            <a:pPr indent="0" lvl="0" marL="0" rtl="0" algn="l">
              <a:spcBef>
                <a:spcPts val="1200"/>
              </a:spcBef>
              <a:spcAft>
                <a:spcPts val="0"/>
              </a:spcAft>
              <a:buClr>
                <a:schemeClr val="dk2"/>
              </a:buClr>
              <a:buSzPts val="1100"/>
              <a:buFont typeface="Arial"/>
              <a:buNone/>
            </a:pPr>
            <a:r>
              <a:rPr lang="en" sz="1400"/>
              <a:t>Device: 10111</a:t>
            </a:r>
            <a:endParaRPr sz="1400"/>
          </a:p>
          <a:p>
            <a:pPr indent="0" lvl="0" marL="0" rtl="0" algn="l">
              <a:spcBef>
                <a:spcPts val="1200"/>
              </a:spcBef>
              <a:spcAft>
                <a:spcPts val="0"/>
              </a:spcAft>
              <a:buClr>
                <a:schemeClr val="dk2"/>
              </a:buClr>
              <a:buSzPts val="1100"/>
              <a:buFont typeface="Arial"/>
              <a:buNone/>
            </a:pPr>
            <a:r>
              <a:rPr lang="en" sz="1400"/>
              <a:t>(</a:t>
            </a:r>
            <a:r>
              <a:rPr lang="en" sz="1400"/>
              <a:t>43.40	, -123.00</a:t>
            </a:r>
            <a:r>
              <a:rPr lang="en" sz="1400"/>
              <a:t>)</a:t>
            </a:r>
            <a:endParaRPr sz="14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pic>
        <p:nvPicPr>
          <p:cNvPr id="820" name="Google Shape;820;p102"/>
          <p:cNvPicPr preferRelativeResize="0"/>
          <p:nvPr/>
        </p:nvPicPr>
        <p:blipFill>
          <a:blip r:embed="rId3">
            <a:alphaModFix/>
          </a:blip>
          <a:stretch>
            <a:fillRect/>
          </a:stretch>
        </p:blipFill>
        <p:spPr>
          <a:xfrm>
            <a:off x="5612095" y="0"/>
            <a:ext cx="3220201" cy="2593259"/>
          </a:xfrm>
          <a:prstGeom prst="rect">
            <a:avLst/>
          </a:prstGeom>
          <a:noFill/>
          <a:ln>
            <a:noFill/>
          </a:ln>
        </p:spPr>
      </p:pic>
      <p:pic>
        <p:nvPicPr>
          <p:cNvPr id="821" name="Google Shape;821;p102"/>
          <p:cNvPicPr preferRelativeResize="0"/>
          <p:nvPr/>
        </p:nvPicPr>
        <p:blipFill>
          <a:blip r:embed="rId4">
            <a:alphaModFix/>
          </a:blip>
          <a:stretch>
            <a:fillRect/>
          </a:stretch>
        </p:blipFill>
        <p:spPr>
          <a:xfrm>
            <a:off x="2023770" y="2489695"/>
            <a:ext cx="3346475" cy="2694950"/>
          </a:xfrm>
          <a:prstGeom prst="rect">
            <a:avLst/>
          </a:prstGeom>
          <a:noFill/>
          <a:ln>
            <a:noFill/>
          </a:ln>
        </p:spPr>
      </p:pic>
      <p:pic>
        <p:nvPicPr>
          <p:cNvPr id="822" name="Google Shape;822;p102"/>
          <p:cNvPicPr preferRelativeResize="0"/>
          <p:nvPr/>
        </p:nvPicPr>
        <p:blipFill>
          <a:blip r:embed="rId5">
            <a:alphaModFix/>
          </a:blip>
          <a:stretch>
            <a:fillRect/>
          </a:stretch>
        </p:blipFill>
        <p:spPr>
          <a:xfrm>
            <a:off x="5545350" y="2584775"/>
            <a:ext cx="3220201" cy="2593259"/>
          </a:xfrm>
          <a:prstGeom prst="rect">
            <a:avLst/>
          </a:prstGeom>
          <a:noFill/>
          <a:ln>
            <a:noFill/>
          </a:ln>
        </p:spPr>
      </p:pic>
      <p:pic>
        <p:nvPicPr>
          <p:cNvPr id="823" name="Google Shape;823;p102"/>
          <p:cNvPicPr preferRelativeResize="0"/>
          <p:nvPr/>
        </p:nvPicPr>
        <p:blipFill>
          <a:blip r:embed="rId6">
            <a:alphaModFix/>
          </a:blip>
          <a:stretch>
            <a:fillRect/>
          </a:stretch>
        </p:blipFill>
        <p:spPr>
          <a:xfrm>
            <a:off x="2105150" y="0"/>
            <a:ext cx="3346475" cy="24897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9" name="Google Shape;829;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t>Event 20230423</a:t>
            </a:r>
            <a:endParaRPr sz="1400"/>
          </a:p>
          <a:p>
            <a:pPr indent="0" lvl="0" marL="0" rtl="0" algn="l">
              <a:spcBef>
                <a:spcPts val="1200"/>
              </a:spcBef>
              <a:spcAft>
                <a:spcPts val="0"/>
              </a:spcAft>
              <a:buClr>
                <a:schemeClr val="dk2"/>
              </a:buClr>
              <a:buSzPts val="1100"/>
              <a:buFont typeface="Arial"/>
              <a:buNone/>
            </a:pPr>
            <a:r>
              <a:rPr lang="en" sz="1400"/>
              <a:t>Device: 10113</a:t>
            </a:r>
            <a:endParaRPr sz="1400"/>
          </a:p>
          <a:p>
            <a:pPr indent="0" lvl="0" marL="0" rtl="0" algn="l">
              <a:spcBef>
                <a:spcPts val="1200"/>
              </a:spcBef>
              <a:spcAft>
                <a:spcPts val="0"/>
              </a:spcAft>
              <a:buClr>
                <a:schemeClr val="dk2"/>
              </a:buClr>
              <a:buSzPts val="1100"/>
              <a:buFont typeface="Arial"/>
              <a:buNone/>
            </a:pPr>
            <a:r>
              <a:rPr lang="en" sz="1400"/>
              <a:t>(45.60, -121.10)</a:t>
            </a:r>
            <a:endParaRPr sz="14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pic>
        <p:nvPicPr>
          <p:cNvPr id="830" name="Google Shape;830;p103"/>
          <p:cNvPicPr preferRelativeResize="0"/>
          <p:nvPr/>
        </p:nvPicPr>
        <p:blipFill>
          <a:blip r:embed="rId3">
            <a:alphaModFix/>
          </a:blip>
          <a:stretch>
            <a:fillRect/>
          </a:stretch>
        </p:blipFill>
        <p:spPr>
          <a:xfrm>
            <a:off x="5636975" y="-69325"/>
            <a:ext cx="3195325" cy="2573224"/>
          </a:xfrm>
          <a:prstGeom prst="rect">
            <a:avLst/>
          </a:prstGeom>
          <a:noFill/>
          <a:ln>
            <a:noFill/>
          </a:ln>
        </p:spPr>
      </p:pic>
      <p:pic>
        <p:nvPicPr>
          <p:cNvPr id="831" name="Google Shape;831;p103"/>
          <p:cNvPicPr preferRelativeResize="0"/>
          <p:nvPr/>
        </p:nvPicPr>
        <p:blipFill>
          <a:blip r:embed="rId4">
            <a:alphaModFix/>
          </a:blip>
          <a:stretch>
            <a:fillRect/>
          </a:stretch>
        </p:blipFill>
        <p:spPr>
          <a:xfrm>
            <a:off x="1931575" y="2510760"/>
            <a:ext cx="3363850" cy="2708939"/>
          </a:xfrm>
          <a:prstGeom prst="rect">
            <a:avLst/>
          </a:prstGeom>
          <a:noFill/>
          <a:ln>
            <a:noFill/>
          </a:ln>
        </p:spPr>
      </p:pic>
      <p:pic>
        <p:nvPicPr>
          <p:cNvPr id="832" name="Google Shape;832;p103"/>
          <p:cNvPicPr preferRelativeResize="0"/>
          <p:nvPr/>
        </p:nvPicPr>
        <p:blipFill>
          <a:blip r:embed="rId5">
            <a:alphaModFix/>
          </a:blip>
          <a:stretch>
            <a:fillRect/>
          </a:stretch>
        </p:blipFill>
        <p:spPr>
          <a:xfrm>
            <a:off x="5636975" y="2589899"/>
            <a:ext cx="3195325" cy="2550650"/>
          </a:xfrm>
          <a:prstGeom prst="rect">
            <a:avLst/>
          </a:prstGeom>
          <a:noFill/>
          <a:ln>
            <a:noFill/>
          </a:ln>
        </p:spPr>
      </p:pic>
      <p:pic>
        <p:nvPicPr>
          <p:cNvPr id="833" name="Google Shape;833;p103"/>
          <p:cNvPicPr preferRelativeResize="0"/>
          <p:nvPr/>
        </p:nvPicPr>
        <p:blipFill>
          <a:blip r:embed="rId6">
            <a:alphaModFix/>
          </a:blip>
          <a:stretch>
            <a:fillRect/>
          </a:stretch>
        </p:blipFill>
        <p:spPr>
          <a:xfrm>
            <a:off x="2100100" y="13"/>
            <a:ext cx="3195326" cy="24345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7" name="Shape 837"/>
        <p:cNvGrpSpPr/>
        <p:nvPr/>
      </p:nvGrpSpPr>
      <p:grpSpPr>
        <a:xfrm>
          <a:off x="0" y="0"/>
          <a:ext cx="0" cy="0"/>
          <a:chOff x="0" y="0"/>
          <a:chExt cx="0" cy="0"/>
        </a:xfrm>
      </p:grpSpPr>
      <p:sp>
        <p:nvSpPr>
          <p:cNvPr id="838" name="Google Shape;838;p10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00"/>
              <a:t>GIC device 10427 </a:t>
            </a:r>
            <a:r>
              <a:rPr b="0" lang="en" sz="1655">
                <a:latin typeface="Raleway Medium"/>
                <a:ea typeface="Raleway Medium"/>
                <a:cs typeface="Raleway Medium"/>
                <a:sym typeface="Raleway Medium"/>
              </a:rPr>
              <a:t>(</a:t>
            </a:r>
            <a:r>
              <a:rPr b="0" lang="en" sz="1755">
                <a:solidFill>
                  <a:srgbClr val="202124"/>
                </a:solidFill>
                <a:highlight>
                  <a:srgbClr val="FFFFFF"/>
                </a:highlight>
                <a:latin typeface="Raleway Medium"/>
                <a:ea typeface="Raleway Medium"/>
                <a:cs typeface="Raleway Medium"/>
                <a:sym typeface="Raleway Medium"/>
              </a:rPr>
              <a:t>39°00'00.0"N 77°50'00.0"W, </a:t>
            </a:r>
            <a:r>
              <a:rPr b="0" lang="en" sz="1655">
                <a:latin typeface="Raleway Medium"/>
                <a:ea typeface="Raleway Medium"/>
                <a:cs typeface="Raleway Medium"/>
                <a:sym typeface="Raleway Medium"/>
              </a:rPr>
              <a:t>around</a:t>
            </a:r>
            <a:r>
              <a:rPr b="0" lang="en" sz="1655">
                <a:latin typeface="Raleway Medium"/>
                <a:ea typeface="Raleway Medium"/>
                <a:cs typeface="Raleway Medium"/>
                <a:sym typeface="Raleway Medium"/>
              </a:rPr>
              <a:t> DC)</a:t>
            </a:r>
            <a:endParaRPr b="0" sz="1655">
              <a:latin typeface="Raleway Medium"/>
              <a:ea typeface="Raleway Medium"/>
              <a:cs typeface="Raleway Medium"/>
              <a:sym typeface="Raleway Medium"/>
            </a:endParaRPr>
          </a:p>
        </p:txBody>
      </p:sp>
      <p:sp>
        <p:nvSpPr>
          <p:cNvPr id="839" name="Google Shape;839;p104"/>
          <p:cNvSpPr txBox="1"/>
          <p:nvPr>
            <p:ph idx="1" type="body"/>
          </p:nvPr>
        </p:nvSpPr>
        <p:spPr>
          <a:xfrm>
            <a:off x="311700" y="1162000"/>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2"/>
              </a:buClr>
              <a:buSzPts val="1100"/>
              <a:buFont typeface="Arial"/>
              <a:buNone/>
            </a:pPr>
            <a:r>
              <a:rPr lang="en" sz="1250">
                <a:highlight>
                  <a:schemeClr val="lt1"/>
                </a:highlight>
                <a:latin typeface="Raleway"/>
                <a:ea typeface="Raleway"/>
                <a:cs typeface="Raleway"/>
                <a:sym typeface="Raleway"/>
              </a:rPr>
              <a:t>20170527                                                                                          2017 0907</a:t>
            </a:r>
            <a:endParaRPr sz="1250">
              <a:highlight>
                <a:schemeClr val="lt1"/>
              </a:highlight>
              <a:latin typeface="Raleway"/>
              <a:ea typeface="Raleway"/>
              <a:cs typeface="Raleway"/>
              <a:sym typeface="Raleway"/>
            </a:endParaRPr>
          </a:p>
          <a:p>
            <a:pPr indent="0" lvl="0" marL="0" rtl="0" algn="l">
              <a:spcBef>
                <a:spcPts val="0"/>
              </a:spcBef>
              <a:spcAft>
                <a:spcPts val="1200"/>
              </a:spcAft>
              <a:buNone/>
            </a:pPr>
            <a:r>
              <a:t/>
            </a:r>
            <a:endParaRPr>
              <a:latin typeface="Raleway"/>
              <a:ea typeface="Raleway"/>
              <a:cs typeface="Raleway"/>
              <a:sym typeface="Raleway"/>
            </a:endParaRPr>
          </a:p>
        </p:txBody>
      </p:sp>
      <p:pic>
        <p:nvPicPr>
          <p:cNvPr id="840" name="Google Shape;840;p104"/>
          <p:cNvPicPr preferRelativeResize="0"/>
          <p:nvPr/>
        </p:nvPicPr>
        <p:blipFill>
          <a:blip r:embed="rId3">
            <a:alphaModFix/>
          </a:blip>
          <a:stretch>
            <a:fillRect/>
          </a:stretch>
        </p:blipFill>
        <p:spPr>
          <a:xfrm>
            <a:off x="-106300" y="1946950"/>
            <a:ext cx="4616026" cy="2371743"/>
          </a:xfrm>
          <a:prstGeom prst="rect">
            <a:avLst/>
          </a:prstGeom>
          <a:noFill/>
          <a:ln>
            <a:noFill/>
          </a:ln>
        </p:spPr>
      </p:pic>
      <p:pic>
        <p:nvPicPr>
          <p:cNvPr id="841" name="Google Shape;841;p104"/>
          <p:cNvPicPr preferRelativeResize="0"/>
          <p:nvPr/>
        </p:nvPicPr>
        <p:blipFill>
          <a:blip r:embed="rId4">
            <a:alphaModFix/>
          </a:blip>
          <a:stretch>
            <a:fillRect/>
          </a:stretch>
        </p:blipFill>
        <p:spPr>
          <a:xfrm>
            <a:off x="4509724" y="1946975"/>
            <a:ext cx="4616026" cy="23717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5" name="Shape 845"/>
        <p:cNvGrpSpPr/>
        <p:nvPr/>
      </p:nvGrpSpPr>
      <p:grpSpPr>
        <a:xfrm>
          <a:off x="0" y="0"/>
          <a:ext cx="0" cy="0"/>
          <a:chOff x="0" y="0"/>
          <a:chExt cx="0" cy="0"/>
        </a:xfrm>
      </p:grpSpPr>
      <p:sp>
        <p:nvSpPr>
          <p:cNvPr id="846" name="Google Shape;846;p10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990"/>
              <a:buFont typeface="Arial"/>
              <a:buNone/>
            </a:pPr>
            <a:r>
              <a:rPr lang="en" sz="2200"/>
              <a:t>GIC device 10427 </a:t>
            </a:r>
            <a:endParaRPr sz="2200"/>
          </a:p>
        </p:txBody>
      </p:sp>
      <p:sp>
        <p:nvSpPr>
          <p:cNvPr id="847" name="Google Shape;847;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latin typeface="Raleway"/>
                <a:ea typeface="Raleway"/>
                <a:cs typeface="Raleway"/>
                <a:sym typeface="Raleway"/>
              </a:rPr>
              <a:t>20170927                                 					        20180825</a:t>
            </a:r>
            <a:endParaRPr sz="1300">
              <a:latin typeface="Raleway"/>
              <a:ea typeface="Raleway"/>
              <a:cs typeface="Raleway"/>
              <a:sym typeface="Raleway"/>
            </a:endParaRPr>
          </a:p>
        </p:txBody>
      </p:sp>
      <p:pic>
        <p:nvPicPr>
          <p:cNvPr id="848" name="Google Shape;848;p105"/>
          <p:cNvPicPr preferRelativeResize="0"/>
          <p:nvPr/>
        </p:nvPicPr>
        <p:blipFill>
          <a:blip r:embed="rId3">
            <a:alphaModFix/>
          </a:blip>
          <a:stretch>
            <a:fillRect/>
          </a:stretch>
        </p:blipFill>
        <p:spPr>
          <a:xfrm>
            <a:off x="0" y="1711450"/>
            <a:ext cx="4706425" cy="2418200"/>
          </a:xfrm>
          <a:prstGeom prst="rect">
            <a:avLst/>
          </a:prstGeom>
          <a:noFill/>
          <a:ln>
            <a:noFill/>
          </a:ln>
        </p:spPr>
      </p:pic>
      <p:pic>
        <p:nvPicPr>
          <p:cNvPr id="849" name="Google Shape;849;p105"/>
          <p:cNvPicPr preferRelativeResize="0"/>
          <p:nvPr/>
        </p:nvPicPr>
        <p:blipFill>
          <a:blip r:embed="rId4">
            <a:alphaModFix/>
          </a:blip>
          <a:stretch>
            <a:fillRect/>
          </a:stretch>
        </p:blipFill>
        <p:spPr>
          <a:xfrm>
            <a:off x="4675003" y="1739087"/>
            <a:ext cx="4554722" cy="23629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3" name="Shape 853"/>
        <p:cNvGrpSpPr/>
        <p:nvPr/>
      </p:nvGrpSpPr>
      <p:grpSpPr>
        <a:xfrm>
          <a:off x="0" y="0"/>
          <a:ext cx="0" cy="0"/>
          <a:chOff x="0" y="0"/>
          <a:chExt cx="0" cy="0"/>
        </a:xfrm>
      </p:grpSpPr>
      <p:sp>
        <p:nvSpPr>
          <p:cNvPr id="854" name="Google Shape;854;p10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990"/>
              <a:buFont typeface="Arial"/>
              <a:buNone/>
            </a:pPr>
            <a:r>
              <a:rPr lang="en" sz="2200"/>
              <a:t>GIC device 10427 </a:t>
            </a:r>
            <a:endParaRPr sz="2200"/>
          </a:p>
          <a:p>
            <a:pPr indent="0" lvl="0" marL="0" rtl="0" algn="l">
              <a:spcBef>
                <a:spcPts val="0"/>
              </a:spcBef>
              <a:spcAft>
                <a:spcPts val="0"/>
              </a:spcAft>
              <a:buSzPts val="990"/>
              <a:buNone/>
            </a:pPr>
            <a:r>
              <a:t/>
            </a:r>
            <a:endParaRPr sz="2200"/>
          </a:p>
        </p:txBody>
      </p:sp>
      <p:sp>
        <p:nvSpPr>
          <p:cNvPr id="855" name="Google Shape;855;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latin typeface="Raleway"/>
                <a:ea typeface="Raleway"/>
                <a:cs typeface="Raleway"/>
                <a:sym typeface="Raleway"/>
              </a:rPr>
              <a:t>20230226 								    20230323</a:t>
            </a:r>
            <a:endParaRPr sz="1300">
              <a:latin typeface="Raleway"/>
              <a:ea typeface="Raleway"/>
              <a:cs typeface="Raleway"/>
              <a:sym typeface="Raleway"/>
            </a:endParaRPr>
          </a:p>
        </p:txBody>
      </p:sp>
      <p:pic>
        <p:nvPicPr>
          <p:cNvPr id="856" name="Google Shape;856;p106"/>
          <p:cNvPicPr preferRelativeResize="0"/>
          <p:nvPr/>
        </p:nvPicPr>
        <p:blipFill>
          <a:blip r:embed="rId3">
            <a:alphaModFix/>
          </a:blip>
          <a:stretch>
            <a:fillRect/>
          </a:stretch>
        </p:blipFill>
        <p:spPr>
          <a:xfrm>
            <a:off x="-85725" y="2121025"/>
            <a:ext cx="4614775" cy="2327150"/>
          </a:xfrm>
          <a:prstGeom prst="rect">
            <a:avLst/>
          </a:prstGeom>
          <a:noFill/>
          <a:ln>
            <a:noFill/>
          </a:ln>
        </p:spPr>
      </p:pic>
      <p:pic>
        <p:nvPicPr>
          <p:cNvPr id="857" name="Google Shape;857;p106"/>
          <p:cNvPicPr preferRelativeResize="0"/>
          <p:nvPr/>
        </p:nvPicPr>
        <p:blipFill>
          <a:blip r:embed="rId4">
            <a:alphaModFix/>
          </a:blip>
          <a:stretch>
            <a:fillRect/>
          </a:stretch>
        </p:blipFill>
        <p:spPr>
          <a:xfrm>
            <a:off x="4481470" y="2121025"/>
            <a:ext cx="4614804" cy="23271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1" name="Shape 861"/>
        <p:cNvGrpSpPr/>
        <p:nvPr/>
      </p:nvGrpSpPr>
      <p:grpSpPr>
        <a:xfrm>
          <a:off x="0" y="0"/>
          <a:ext cx="0" cy="0"/>
          <a:chOff x="0" y="0"/>
          <a:chExt cx="0" cy="0"/>
        </a:xfrm>
      </p:grpSpPr>
      <p:sp>
        <p:nvSpPr>
          <p:cNvPr id="862" name="Google Shape;862;p107"/>
          <p:cNvSpPr txBox="1"/>
          <p:nvPr>
            <p:ph type="title"/>
          </p:nvPr>
        </p:nvSpPr>
        <p:spPr>
          <a:xfrm>
            <a:off x="311700" y="458225"/>
            <a:ext cx="8520600" cy="911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990"/>
              <a:buFont typeface="Arial"/>
              <a:buNone/>
            </a:pPr>
            <a:r>
              <a:rPr lang="en" sz="2700">
                <a:highlight>
                  <a:srgbClr val="FFFFFF"/>
                </a:highlight>
              </a:rPr>
              <a:t>T</a:t>
            </a:r>
            <a:r>
              <a:rPr lang="en" sz="2700">
                <a:highlight>
                  <a:srgbClr val="FFFFFF"/>
                </a:highlight>
              </a:rPr>
              <a:t>ypes of Extreme Values:</a:t>
            </a:r>
            <a:endParaRPr sz="2700">
              <a:highlight>
                <a:srgbClr val="FFFFFF"/>
              </a:highlight>
            </a:endParaRPr>
          </a:p>
          <a:p>
            <a:pPr indent="0" lvl="0" marL="0" rtl="0" algn="l">
              <a:lnSpc>
                <a:spcPct val="115000"/>
              </a:lnSpc>
              <a:spcBef>
                <a:spcPts val="1200"/>
              </a:spcBef>
              <a:spcAft>
                <a:spcPts val="1800"/>
              </a:spcAft>
              <a:buNone/>
            </a:pPr>
            <a:r>
              <a:rPr lang="en" sz="2200">
                <a:highlight>
                  <a:srgbClr val="FFFFFF"/>
                </a:highlight>
              </a:rPr>
              <a:t>                 Block maxima                              Peaks over threshold </a:t>
            </a:r>
            <a:endParaRPr sz="2200"/>
          </a:p>
        </p:txBody>
      </p:sp>
      <p:pic>
        <p:nvPicPr>
          <p:cNvPr id="863" name="Google Shape;863;p107"/>
          <p:cNvPicPr preferRelativeResize="0"/>
          <p:nvPr/>
        </p:nvPicPr>
        <p:blipFill rotWithShape="1">
          <a:blip r:embed="rId3">
            <a:alphaModFix/>
          </a:blip>
          <a:srcRect b="-1099" l="170" r="-169" t="-743"/>
          <a:stretch/>
        </p:blipFill>
        <p:spPr>
          <a:xfrm>
            <a:off x="0" y="1785750"/>
            <a:ext cx="4579774" cy="2721775"/>
          </a:xfrm>
          <a:prstGeom prst="rect">
            <a:avLst/>
          </a:prstGeom>
          <a:noFill/>
          <a:ln>
            <a:noFill/>
          </a:ln>
        </p:spPr>
      </p:pic>
      <p:pic>
        <p:nvPicPr>
          <p:cNvPr id="864" name="Google Shape;864;p107"/>
          <p:cNvPicPr preferRelativeResize="0"/>
          <p:nvPr/>
        </p:nvPicPr>
        <p:blipFill>
          <a:blip r:embed="rId4">
            <a:alphaModFix/>
          </a:blip>
          <a:stretch>
            <a:fillRect/>
          </a:stretch>
        </p:blipFill>
        <p:spPr>
          <a:xfrm>
            <a:off x="4482850" y="1785750"/>
            <a:ext cx="4579776" cy="272177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8" name="Shape 868"/>
        <p:cNvGrpSpPr/>
        <p:nvPr/>
      </p:nvGrpSpPr>
      <p:grpSpPr>
        <a:xfrm>
          <a:off x="0" y="0"/>
          <a:ext cx="0" cy="0"/>
          <a:chOff x="0" y="0"/>
          <a:chExt cx="0" cy="0"/>
        </a:xfrm>
      </p:grpSpPr>
      <p:sp>
        <p:nvSpPr>
          <p:cNvPr id="869" name="Google Shape;869;p108"/>
          <p:cNvSpPr txBox="1"/>
          <p:nvPr>
            <p:ph type="title"/>
          </p:nvPr>
        </p:nvSpPr>
        <p:spPr>
          <a:xfrm>
            <a:off x="311700" y="221875"/>
            <a:ext cx="8520600" cy="75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500"/>
              </a:spcAft>
              <a:buSzPts val="990"/>
              <a:buNone/>
            </a:pPr>
            <a:r>
              <a:rPr b="0" lang="en" sz="1979">
                <a:solidFill>
                  <a:srgbClr val="0D0D0D"/>
                </a:solidFill>
                <a:highlight>
                  <a:srgbClr val="FFFFFF"/>
                </a:highlight>
                <a:latin typeface="Raleway ExtraBold"/>
                <a:ea typeface="Raleway ExtraBold"/>
                <a:cs typeface="Raleway ExtraBold"/>
                <a:sym typeface="Raleway ExtraBold"/>
              </a:rPr>
              <a:t>Peak over Threshold</a:t>
            </a:r>
            <a:r>
              <a:rPr b="0" lang="en" sz="1979">
                <a:solidFill>
                  <a:srgbClr val="0D0D0D"/>
                </a:solidFill>
                <a:highlight>
                  <a:srgbClr val="FFFFFF"/>
                </a:highlight>
                <a:latin typeface="Raleway ExtraBold"/>
                <a:ea typeface="Raleway ExtraBold"/>
                <a:cs typeface="Raleway ExtraBold"/>
                <a:sym typeface="Raleway ExtraBold"/>
              </a:rPr>
              <a:t> Analysis</a:t>
            </a:r>
            <a:r>
              <a:rPr b="0" lang="en" sz="1979">
                <a:solidFill>
                  <a:srgbClr val="0D0D0D"/>
                </a:solidFill>
                <a:highlight>
                  <a:srgbClr val="FFFFFF"/>
                </a:highlight>
                <a:latin typeface="Raleway ExtraBold"/>
                <a:ea typeface="Raleway ExtraBold"/>
                <a:cs typeface="Raleway ExtraBold"/>
                <a:sym typeface="Raleway ExtraBold"/>
              </a:rPr>
              <a:t> on NERC GIC Data (March 2023 event)</a:t>
            </a:r>
            <a:endParaRPr b="0" sz="3100">
              <a:latin typeface="Raleway ExtraBold"/>
              <a:ea typeface="Raleway ExtraBold"/>
              <a:cs typeface="Raleway ExtraBold"/>
              <a:sym typeface="Raleway ExtraBold"/>
            </a:endParaRPr>
          </a:p>
        </p:txBody>
      </p:sp>
      <p:pic>
        <p:nvPicPr>
          <p:cNvPr id="870" name="Google Shape;870;p108"/>
          <p:cNvPicPr preferRelativeResize="0"/>
          <p:nvPr/>
        </p:nvPicPr>
        <p:blipFill>
          <a:blip r:embed="rId3">
            <a:alphaModFix/>
          </a:blip>
          <a:stretch>
            <a:fillRect/>
          </a:stretch>
        </p:blipFill>
        <p:spPr>
          <a:xfrm>
            <a:off x="808900" y="893413"/>
            <a:ext cx="7526198" cy="410521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4" name="Shape 874"/>
        <p:cNvGrpSpPr/>
        <p:nvPr/>
      </p:nvGrpSpPr>
      <p:grpSpPr>
        <a:xfrm>
          <a:off x="0" y="0"/>
          <a:ext cx="0" cy="0"/>
          <a:chOff x="0" y="0"/>
          <a:chExt cx="0" cy="0"/>
        </a:xfrm>
      </p:grpSpPr>
      <p:sp>
        <p:nvSpPr>
          <p:cNvPr id="875" name="Google Shape;875;p109"/>
          <p:cNvSpPr txBox="1"/>
          <p:nvPr>
            <p:ph idx="1" type="body"/>
          </p:nvPr>
        </p:nvSpPr>
        <p:spPr>
          <a:xfrm>
            <a:off x="311700" y="1152475"/>
            <a:ext cx="48204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Objective</a:t>
            </a:r>
            <a:r>
              <a:rPr lang="en" sz="2000"/>
              <a:t>: </a:t>
            </a:r>
            <a:endParaRPr sz="2000"/>
          </a:p>
          <a:p>
            <a:pPr indent="-330200" lvl="1" marL="914400" rtl="0" algn="l">
              <a:spcBef>
                <a:spcPts val="0"/>
              </a:spcBef>
              <a:spcAft>
                <a:spcPts val="0"/>
              </a:spcAft>
              <a:buSzPts val="1600"/>
              <a:buChar char="○"/>
            </a:pPr>
            <a:r>
              <a:rPr lang="en" sz="1600"/>
              <a:t>To quantify the magnitude and impact of Geomagnetically Induced Currents (GIC) on U.S power grid.</a:t>
            </a:r>
            <a:endParaRPr sz="1600"/>
          </a:p>
          <a:p>
            <a:pPr indent="-355600" lvl="0" marL="457200" rtl="0" algn="l">
              <a:spcBef>
                <a:spcPts val="0"/>
              </a:spcBef>
              <a:spcAft>
                <a:spcPts val="0"/>
              </a:spcAft>
              <a:buSzPts val="2000"/>
              <a:buChar char="●"/>
            </a:pPr>
            <a:r>
              <a:rPr b="1" lang="en" sz="2000"/>
              <a:t>Approach</a:t>
            </a:r>
            <a:r>
              <a:rPr lang="en" sz="2000"/>
              <a:t>: </a:t>
            </a:r>
            <a:endParaRPr sz="2000"/>
          </a:p>
          <a:p>
            <a:pPr indent="-330200" lvl="1" marL="914400" rtl="0" algn="l">
              <a:spcBef>
                <a:spcPts val="0"/>
              </a:spcBef>
              <a:spcAft>
                <a:spcPts val="0"/>
              </a:spcAft>
              <a:buSzPts val="1600"/>
              <a:buChar char="○"/>
            </a:pPr>
            <a:r>
              <a:rPr lang="en" sz="1600"/>
              <a:t>Use wavelet decomposition on magnetic field &amp; GIC data to determine significant changes and correlations.</a:t>
            </a:r>
            <a:endParaRPr sz="1600"/>
          </a:p>
          <a:p>
            <a:pPr indent="-330200" lvl="1" marL="914400" rtl="0" algn="l">
              <a:spcBef>
                <a:spcPts val="0"/>
              </a:spcBef>
              <a:spcAft>
                <a:spcPts val="0"/>
              </a:spcAft>
              <a:buSzPts val="1600"/>
              <a:buChar char="○"/>
            </a:pPr>
            <a:r>
              <a:rPr lang="en" sz="1600"/>
              <a:t>Create a nodal network based on correlations.</a:t>
            </a:r>
            <a:endParaRPr sz="1600"/>
          </a:p>
          <a:p>
            <a:pPr indent="0" lvl="0" marL="0" rtl="0" algn="l">
              <a:spcBef>
                <a:spcPts val="1200"/>
              </a:spcBef>
              <a:spcAft>
                <a:spcPts val="1200"/>
              </a:spcAft>
              <a:buNone/>
            </a:pPr>
            <a:r>
              <a:t/>
            </a:r>
            <a:endParaRPr sz="2000"/>
          </a:p>
        </p:txBody>
      </p:sp>
      <p:sp>
        <p:nvSpPr>
          <p:cNvPr id="876" name="Google Shape;876;p10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Analysis</a:t>
            </a:r>
            <a:endParaRPr/>
          </a:p>
        </p:txBody>
      </p:sp>
      <p:pic>
        <p:nvPicPr>
          <p:cNvPr id="877" name="Google Shape;877;p109"/>
          <p:cNvPicPr preferRelativeResize="0"/>
          <p:nvPr/>
        </p:nvPicPr>
        <p:blipFill>
          <a:blip r:embed="rId3">
            <a:alphaModFix/>
          </a:blip>
          <a:stretch>
            <a:fillRect/>
          </a:stretch>
        </p:blipFill>
        <p:spPr>
          <a:xfrm>
            <a:off x="5790024" y="1152475"/>
            <a:ext cx="2615701" cy="23033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1" name="Shape 881"/>
        <p:cNvGrpSpPr/>
        <p:nvPr/>
      </p:nvGrpSpPr>
      <p:grpSpPr>
        <a:xfrm>
          <a:off x="0" y="0"/>
          <a:ext cx="0" cy="0"/>
          <a:chOff x="0" y="0"/>
          <a:chExt cx="0" cy="0"/>
        </a:xfrm>
      </p:grpSpPr>
      <p:sp>
        <p:nvSpPr>
          <p:cNvPr id="882" name="Google Shape;882;p11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Wavelet Decomposition</a:t>
            </a:r>
            <a:endParaRPr/>
          </a:p>
        </p:txBody>
      </p:sp>
      <p:sp>
        <p:nvSpPr>
          <p:cNvPr id="883" name="Google Shape;883;p110"/>
          <p:cNvSpPr txBox="1"/>
          <p:nvPr>
            <p:ph idx="1" type="body"/>
          </p:nvPr>
        </p:nvSpPr>
        <p:spPr>
          <a:xfrm>
            <a:off x="311700" y="1395025"/>
            <a:ext cx="8520600" cy="317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Step 1:    Data Preprocessing</a:t>
            </a:r>
            <a:r>
              <a:rPr lang="en"/>
              <a:t> is aligned with the time scale</a:t>
            </a:r>
            <a:endParaRPr/>
          </a:p>
          <a:p>
            <a:pPr indent="-336550" lvl="0" marL="457200" rtl="0" algn="l">
              <a:spcBef>
                <a:spcPts val="1200"/>
              </a:spcBef>
              <a:spcAft>
                <a:spcPts val="0"/>
              </a:spcAft>
              <a:buSzPts val="1700"/>
              <a:buChar char="●"/>
            </a:pPr>
            <a:r>
              <a:rPr lang="en" sz="1700"/>
              <a:t>Loaded the raw GIC data (NERC) and resampled data to align time scales. </a:t>
            </a:r>
            <a:endParaRPr sz="1700"/>
          </a:p>
          <a:p>
            <a:pPr indent="0" lvl="0" marL="0" rtl="0" algn="l">
              <a:spcBef>
                <a:spcPts val="1200"/>
              </a:spcBef>
              <a:spcAft>
                <a:spcPts val="0"/>
              </a:spcAft>
              <a:buNone/>
            </a:pPr>
            <a:r>
              <a:rPr b="1" lang="en"/>
              <a:t>Step 2</a:t>
            </a:r>
            <a:r>
              <a:rPr lang="en"/>
              <a:t>:    Perform the </a:t>
            </a:r>
            <a:r>
              <a:rPr b="1" lang="en"/>
              <a:t>wavelet transform </a:t>
            </a:r>
            <a:r>
              <a:rPr lang="en"/>
              <a:t>(</a:t>
            </a:r>
            <a:r>
              <a:rPr lang="en">
                <a:solidFill>
                  <a:srgbClr val="0D0D0D"/>
                </a:solidFill>
                <a:highlight>
                  <a:srgbClr val="FFFFFF"/>
                </a:highlight>
              </a:rPr>
              <a:t>Discrete</a:t>
            </a:r>
            <a:r>
              <a:rPr lang="en"/>
              <a:t>/</a:t>
            </a:r>
            <a:r>
              <a:rPr lang="en">
                <a:solidFill>
                  <a:srgbClr val="0D0D0D"/>
                </a:solidFill>
                <a:highlight>
                  <a:srgbClr val="FFFFFF"/>
                </a:highlight>
              </a:rPr>
              <a:t>Stationary Wavelet Transform</a:t>
            </a:r>
            <a:r>
              <a:rPr lang="en"/>
              <a:t>)</a:t>
            </a:r>
            <a:endParaRPr/>
          </a:p>
          <a:p>
            <a:pPr indent="-336550" lvl="0" marL="457200" rtl="0" algn="l">
              <a:spcBef>
                <a:spcPts val="1200"/>
              </a:spcBef>
              <a:spcAft>
                <a:spcPts val="0"/>
              </a:spcAft>
              <a:buSzPts val="1700"/>
              <a:buChar char="●"/>
            </a:pPr>
            <a:r>
              <a:rPr lang="en" sz="1700"/>
              <a:t>Extract coefficients for each GIC monitor (per event) visualized via heat map.</a:t>
            </a:r>
            <a:endParaRPr sz="1700"/>
          </a:p>
          <a:p>
            <a:pPr indent="0" lvl="0" marL="0" rtl="0" algn="l">
              <a:spcBef>
                <a:spcPts val="1200"/>
              </a:spcBef>
              <a:spcAft>
                <a:spcPts val="0"/>
              </a:spcAft>
              <a:buNone/>
            </a:pPr>
            <a:r>
              <a:rPr b="1" lang="en"/>
              <a:t>Step 3</a:t>
            </a:r>
            <a:r>
              <a:rPr lang="en"/>
              <a:t>:     Find </a:t>
            </a:r>
            <a:r>
              <a:rPr b="1" lang="en"/>
              <a:t>correlation between wavelet coefficients of each station</a:t>
            </a:r>
            <a:r>
              <a:rPr lang="en"/>
              <a:t>.</a:t>
            </a:r>
            <a:endParaRPr/>
          </a:p>
          <a:p>
            <a:pPr indent="-336550" lvl="0" marL="457200" rtl="0" algn="l">
              <a:spcBef>
                <a:spcPts val="1200"/>
              </a:spcBef>
              <a:spcAft>
                <a:spcPts val="0"/>
              </a:spcAft>
              <a:buSzPts val="1700"/>
              <a:buChar char="●"/>
            </a:pPr>
            <a:r>
              <a:rPr lang="en" sz="1700"/>
              <a:t>Utilized sliding window method for finding correlation.</a:t>
            </a:r>
            <a:endParaRPr sz="1700"/>
          </a:p>
        </p:txBody>
      </p:sp>
      <p:pic>
        <p:nvPicPr>
          <p:cNvPr id="884" name="Google Shape;884;p110"/>
          <p:cNvPicPr preferRelativeResize="0"/>
          <p:nvPr/>
        </p:nvPicPr>
        <p:blipFill rotWithShape="1">
          <a:blip r:embed="rId3">
            <a:alphaModFix/>
          </a:blip>
          <a:srcRect b="0" l="0" r="0" t="3521"/>
          <a:stretch/>
        </p:blipFill>
        <p:spPr>
          <a:xfrm>
            <a:off x="6578825" y="445025"/>
            <a:ext cx="1800849" cy="11364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8" name="Shape 888"/>
        <p:cNvGrpSpPr/>
        <p:nvPr/>
      </p:nvGrpSpPr>
      <p:grpSpPr>
        <a:xfrm>
          <a:off x="0" y="0"/>
          <a:ext cx="0" cy="0"/>
          <a:chOff x="0" y="0"/>
          <a:chExt cx="0" cy="0"/>
        </a:xfrm>
      </p:grpSpPr>
      <p:sp>
        <p:nvSpPr>
          <p:cNvPr id="889" name="Google Shape;889;p11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90" name="Google Shape;890;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91" name="Google Shape;891;p111"/>
          <p:cNvSpPr txBox="1"/>
          <p:nvPr/>
        </p:nvSpPr>
        <p:spPr>
          <a:xfrm>
            <a:off x="574350" y="69375"/>
            <a:ext cx="42582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aleway"/>
                <a:ea typeface="Raleway"/>
                <a:cs typeface="Raleway"/>
                <a:sym typeface="Raleway"/>
              </a:rPr>
              <a:t>Event: 2013 October 02  by Latitude</a:t>
            </a:r>
            <a:endParaRPr b="1" sz="1800">
              <a:solidFill>
                <a:schemeClr val="dk2"/>
              </a:solidFill>
              <a:latin typeface="Raleway"/>
              <a:ea typeface="Raleway"/>
              <a:cs typeface="Raleway"/>
              <a:sym typeface="Raleway"/>
            </a:endParaRPr>
          </a:p>
        </p:txBody>
      </p:sp>
      <p:pic>
        <p:nvPicPr>
          <p:cNvPr id="892" name="Google Shape;892;p111"/>
          <p:cNvPicPr preferRelativeResize="0"/>
          <p:nvPr/>
        </p:nvPicPr>
        <p:blipFill>
          <a:blip r:embed="rId3">
            <a:alphaModFix/>
          </a:blip>
          <a:stretch>
            <a:fillRect/>
          </a:stretch>
        </p:blipFill>
        <p:spPr>
          <a:xfrm>
            <a:off x="220525" y="445025"/>
            <a:ext cx="8645351" cy="4644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484848"/>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